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s/slide2.xml" ContentType="application/vnd.openxmlformats-officedocument.presentationml.slide+xml"/>
  <Override PartName="/ppt/slides/slide10.xml" ContentType="application/vnd.openxmlformats-officedocument.presentationml.slide+xml"/>
  <Override PartName="/ppt/slides/slide9.xml" ContentType="application/vnd.openxmlformats-officedocument.presentationml.slide+xml"/>
  <Override PartName="/ppt/slides/slide8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1.xml" ContentType="application/vnd.openxmlformats-officedocument.presentationml.slide+xml"/>
  <Override PartName="/ppt/slides/slide11.xml" ContentType="application/vnd.openxmlformats-officedocument.presentationml.slide+xml"/>
  <Override PartName="/ppt/slides/slide13.xml" ContentType="application/vnd.openxmlformats-officedocument.presentationml.slide+xml"/>
  <Override PartName="/ppt/slides/slide19.xml" ContentType="application/vnd.openxmlformats-officedocument.presentationml.slide+xml"/>
  <Override PartName="/ppt/slides/slide18.xml" ContentType="application/vnd.openxmlformats-officedocument.presentationml.slide+xml"/>
  <Override PartName="/ppt/slides/slide17.xml" ContentType="application/vnd.openxmlformats-officedocument.presentationml.slide+xml"/>
  <Override PartName="/ppt/slides/slide16.xml" ContentType="application/vnd.openxmlformats-officedocument.presentationml.slide+xml"/>
  <Override PartName="/ppt/slides/slide15.xml" ContentType="application/vnd.openxmlformats-officedocument.presentationml.slide+xml"/>
  <Override PartName="/ppt/slides/slide14.xml" ContentType="application/vnd.openxmlformats-officedocument.presentationml.slide+xml"/>
  <Override PartName="/ppt/slides/slide12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theme/theme2.xml" ContentType="application/vnd.openxmlformats-officedocument.theme+xml"/>
  <Override PartName="/ppt/notesMasters/notesMaster1.xml" ContentType="application/vnd.openxmlformats-officedocument.presentationml.notesMaster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1"/>
  </p:notesMasterIdLst>
  <p:sldIdLst>
    <p:sldId id="256" r:id="rId2"/>
    <p:sldId id="257" r:id="rId3"/>
    <p:sldId id="258" r:id="rId4"/>
    <p:sldId id="268" r:id="rId5"/>
    <p:sldId id="259" r:id="rId6"/>
    <p:sldId id="260" r:id="rId7"/>
    <p:sldId id="262" r:id="rId8"/>
    <p:sldId id="274" r:id="rId9"/>
    <p:sldId id="263" r:id="rId10"/>
    <p:sldId id="272" r:id="rId11"/>
    <p:sldId id="267" r:id="rId12"/>
    <p:sldId id="275" r:id="rId13"/>
    <p:sldId id="273" r:id="rId14"/>
    <p:sldId id="277" r:id="rId15"/>
    <p:sldId id="278" r:id="rId16"/>
    <p:sldId id="276" r:id="rId17"/>
    <p:sldId id="279" r:id="rId18"/>
    <p:sldId id="280" r:id="rId19"/>
    <p:sldId id="269" r:id="rId20"/>
  </p:sldIdLst>
  <p:sldSz cx="9144000" cy="6858000" type="screen4x3"/>
  <p:notesSz cx="6985000" cy="92837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ustomXml" Target="../customXml/item1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28" Type="http://schemas.openxmlformats.org/officeDocument/2006/relationships/customXml" Target="../customXml/item3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Relationship Id="rId27" Type="http://schemas.openxmlformats.org/officeDocument/2006/relationships/customXml" Target="../customXml/item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26833" cy="464185"/>
          </a:xfrm>
          <a:prstGeom prst="rect">
            <a:avLst/>
          </a:prstGeom>
        </p:spPr>
        <p:txBody>
          <a:bodyPr vert="horz" lIns="92958" tIns="46479" rIns="92958" bIns="4647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56550" y="0"/>
            <a:ext cx="3026833" cy="464185"/>
          </a:xfrm>
          <a:prstGeom prst="rect">
            <a:avLst/>
          </a:prstGeom>
        </p:spPr>
        <p:txBody>
          <a:bodyPr vert="horz" lIns="92958" tIns="46479" rIns="92958" bIns="46479" rtlCol="0"/>
          <a:lstStyle>
            <a:lvl1pPr algn="r">
              <a:defRPr sz="1200"/>
            </a:lvl1pPr>
          </a:lstStyle>
          <a:p>
            <a:fld id="{22BBD1A4-E6C0-407F-849D-391F9ADF9EF3}" type="datetimeFigureOut">
              <a:rPr lang="en-US" smtClean="0"/>
              <a:t>4/15/2021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71575" y="696913"/>
            <a:ext cx="4641850" cy="3481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958" tIns="46479" rIns="92958" bIns="4647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8500" y="4409758"/>
            <a:ext cx="5588000" cy="4177665"/>
          </a:xfrm>
          <a:prstGeom prst="rect">
            <a:avLst/>
          </a:prstGeom>
        </p:spPr>
        <p:txBody>
          <a:bodyPr vert="horz" lIns="92958" tIns="46479" rIns="92958" bIns="46479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17904"/>
            <a:ext cx="3026833" cy="464185"/>
          </a:xfrm>
          <a:prstGeom prst="rect">
            <a:avLst/>
          </a:prstGeom>
        </p:spPr>
        <p:txBody>
          <a:bodyPr vert="horz" lIns="92958" tIns="46479" rIns="92958" bIns="4647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56550" y="8817904"/>
            <a:ext cx="3026833" cy="464185"/>
          </a:xfrm>
          <a:prstGeom prst="rect">
            <a:avLst/>
          </a:prstGeom>
        </p:spPr>
        <p:txBody>
          <a:bodyPr vert="horz" lIns="92958" tIns="46479" rIns="92958" bIns="46479" rtlCol="0" anchor="b"/>
          <a:lstStyle>
            <a:lvl1pPr algn="r">
              <a:defRPr sz="1200"/>
            </a:lvl1pPr>
          </a:lstStyle>
          <a:p>
            <a:fld id="{D8D33248-C782-4479-8D90-5BAB17EEE9D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94266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88AD8-CEF1-40AC-BE1B-DCFF7AA7B108}" type="datetime1">
              <a:rPr lang="en-US" smtClean="0"/>
              <a:t>4/15/2021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BB56A1-0501-4D40-BEC8-19DB042588FA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Rectangle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CF96F-DD8F-4435-8025-3962219A5137}" type="datetime1">
              <a:rPr lang="en-US" smtClean="0"/>
              <a:t>4/15/2021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BB56A1-0501-4D40-BEC8-19DB042588FA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Rectangle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4AAFFE-A48B-43D0-A0A0-D01C37FF1AB4}" type="datetime1">
              <a:rPr lang="en-US" smtClean="0"/>
              <a:t>4/15/2021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BB56A1-0501-4D40-BEC8-19DB042588FA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CF803E-F6A7-4277-A03F-F526447DD36B}" type="datetime1">
              <a:rPr lang="en-US" smtClean="0"/>
              <a:t>4/15/2021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BB56A1-0501-4D40-BEC8-19DB042588FA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Rectangle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6934B-40D2-48F0-A92B-96FA6D112532}" type="datetime1">
              <a:rPr lang="en-US" smtClean="0"/>
              <a:t>4/15/2021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BB56A1-0501-4D40-BEC8-19DB042588FA}" type="slidenum">
              <a:rPr lang="en-US" smtClean="0"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CF615-E791-4907-BCD4-00E909F86B3F}" type="datetime1">
              <a:rPr lang="en-US" smtClean="0"/>
              <a:t>4/15/2021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BB56A1-0501-4D40-BEC8-19DB042588FA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A2C0FE-EFF7-4652-AD11-56A8994AAD1A}" type="datetime1">
              <a:rPr lang="en-US" smtClean="0"/>
              <a:t>4/15/2021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BB56A1-0501-4D40-BEC8-19DB042588FA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499454-D93D-4399-BF61-E830647A9D5C}" type="datetime1">
              <a:rPr lang="en-US" smtClean="0"/>
              <a:t>4/15/2021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BB56A1-0501-4D40-BEC8-19DB042588FA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0EDB94-94F1-4C2A-B6EE-EB59706309DD}" type="datetime1">
              <a:rPr lang="en-US" smtClean="0"/>
              <a:t>4/15/2021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BB56A1-0501-4D40-BEC8-19DB042588FA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AF382-D07F-48FC-A799-EBB78953B90D}" type="datetime1">
              <a:rPr lang="en-US" smtClean="0"/>
              <a:t>4/15/2021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BB56A1-0501-4D40-BEC8-19DB042588FA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2" name="Rectangle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Rectangle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en-US" dirty="0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DD79D085-49FC-4D72-83EE-6C749C00A5E8}" type="datetime1">
              <a:rPr lang="en-US" smtClean="0"/>
              <a:t>4/15/2021</a:t>
            </a:fld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Rectangle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27BB56A1-0501-4D40-BEC8-19DB042588FA}" type="slidenum">
              <a:rPr lang="en-US" smtClean="0"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7" name="Rectangle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1FF6DA04-48FB-40F4-A118-FF2BF871C633}" type="datetime1">
              <a:rPr lang="en-US" smtClean="0"/>
              <a:t>4/15/2021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27BB56A1-0501-4D40-BEC8-19DB042588FA}" type="slidenum">
              <a:rPr lang="en-US" smtClean="0"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gif"/><Relationship Id="rId4" Type="http://schemas.openxmlformats.org/officeDocument/2006/relationships/image" Target="../media/image2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gif"/><Relationship Id="rId4" Type="http://schemas.openxmlformats.org/officeDocument/2006/relationships/image" Target="../media/image2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hyperlink" Target="http://www.google.com/url?url=http://news.fipaonline.com/archives/136&amp;rct=j&amp;frm=1&amp;q=&amp;esrc=s&amp;sa=U&amp;ei=fTuKVPfUNJC1oQSvpIH4Aw&amp;ved=0CCoQ9QEwCg&amp;usg=AFQjCNFY4mgXrVMk6vOZw6EC75ptG4NOUA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hyperlink" Target="http://news.fipaonline.com/?attachment_id=137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hyperlink" Target="http://www.ebay.com/itm/Blind-Lady-Scales-of-Justice-Lawyer-Law-Firm-Attorney-Judge-Statue-Office-Gift-/191440122107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hyperlink" Target="http://www.ebay.com/itm/Blind-Lady-Scales-of-Justice-Lawyer-Law-Firm-Attorney-Judge-Statue-Office-Gift-/191440122107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048000"/>
            <a:ext cx="8077200" cy="167335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ENVIRONMENTAL OFFICERS</a:t>
            </a:r>
            <a:br>
              <a:rPr lang="en-US" dirty="0" smtClean="0"/>
            </a:br>
            <a:r>
              <a:rPr lang="en-US" dirty="0" smtClean="0"/>
              <a:t>LA SANITATION</a:t>
            </a:r>
            <a:br>
              <a:rPr lang="en-US" dirty="0" smtClean="0"/>
            </a:br>
            <a:r>
              <a:rPr lang="en-US" dirty="0" smtClean="0"/>
              <a:t>WATERSHED PROTECTION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1447800"/>
            <a:ext cx="8077200" cy="1499616"/>
          </a:xfrm>
        </p:spPr>
        <p:txBody>
          <a:bodyPr/>
          <a:lstStyle/>
          <a:p>
            <a:r>
              <a:rPr lang="en-US" dirty="0" smtClean="0"/>
              <a:t>INTRODUCTION TO DUTIES &amp; RESPONSIBILITIES 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762000" y="5334000"/>
            <a:ext cx="5638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 smtClean="0"/>
          </a:p>
          <a:p>
            <a:endParaRPr lang="en-US" dirty="0"/>
          </a:p>
        </p:txBody>
      </p:sp>
      <p:pic>
        <p:nvPicPr>
          <p:cNvPr id="1026" name="Picture 2" descr="H:\WPD INSPECTOR BARRIGA\WPD LOGO\LASanitation - Blank Background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522610"/>
            <a:ext cx="3060457" cy="1713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429564"/>
            <a:ext cx="1371600" cy="1899215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BB56A1-0501-4D40-BEC8-19DB042588FA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0413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FUNCTIONS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solidFill>
                  <a:srgbClr val="0070C0"/>
                </a:solidFill>
              </a:rPr>
              <a:t>EMERGENCY RESPONSE (LAFD/LAPD JHAT)</a:t>
            </a:r>
          </a:p>
          <a:p>
            <a:pPr lvl="1"/>
            <a:r>
              <a:rPr lang="en-US" dirty="0" smtClean="0"/>
              <a:t>CA cert. HAZMAT technicians/specialists</a:t>
            </a:r>
          </a:p>
          <a:p>
            <a:pPr lvl="1"/>
            <a:r>
              <a:rPr lang="en-US" dirty="0" smtClean="0"/>
              <a:t>Hazard Categorizations (HazCat) </a:t>
            </a:r>
          </a:p>
          <a:p>
            <a:pPr lvl="1"/>
            <a:r>
              <a:rPr lang="en-US" dirty="0" smtClean="0"/>
              <a:t>Authorized to contract hazmat clean up companies.</a:t>
            </a:r>
          </a:p>
          <a:p>
            <a:pPr lvl="1"/>
            <a:r>
              <a:rPr lang="en-US" dirty="0" smtClean="0"/>
              <a:t>Authorized DOT signer for hazwaste manifests.</a:t>
            </a:r>
          </a:p>
          <a:p>
            <a:pPr lvl="1"/>
            <a:r>
              <a:rPr lang="en-US" dirty="0" smtClean="0"/>
              <a:t>HOW CLEAN IS CLEAN?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BB56A1-0501-4D40-BEC8-19DB042588FA}" type="slidenum">
              <a:rPr lang="en-US" smtClean="0"/>
              <a:t>10</a:t>
            </a:fld>
            <a:endParaRPr lang="en-US" dirty="0"/>
          </a:p>
        </p:txBody>
      </p:sp>
      <p:pic>
        <p:nvPicPr>
          <p:cNvPr id="6146" name="Picture 2" descr="H:\WPD INSPECTOR BARRIGA\REPORTS\18147 Toner illegal dumping\18147 pics\P930003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4876800"/>
            <a:ext cx="1524069" cy="114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H:\WPD INSPECTOR BARRIGA\REPORTS\17747 (5frwy fire)\17747 pics\Pics Barriga\IMG_595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302" y="5627462"/>
            <a:ext cx="1447731" cy="1085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://moviewriternyu.files.wordpress.com/2014/04/hazmat-logo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0" y="76200"/>
            <a:ext cx="1752600" cy="1752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H:\WPD INSPECTOR BARRIGA\Hazmat Pics (the guys)\DSC0032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9500" y="4824845"/>
            <a:ext cx="1600200" cy="1200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71656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FUNCTIONS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52600"/>
            <a:ext cx="8229600" cy="4625609"/>
          </a:xfrm>
        </p:spPr>
        <p:txBody>
          <a:bodyPr/>
          <a:lstStyle/>
          <a:p>
            <a:r>
              <a:rPr lang="en-US" dirty="0" smtClean="0">
                <a:solidFill>
                  <a:srgbClr val="0070C0"/>
                </a:solidFill>
              </a:rPr>
              <a:t>DIRECTED ENFORCEMENT ACTIVITIES</a:t>
            </a:r>
          </a:p>
          <a:p>
            <a:pPr lvl="1"/>
            <a:r>
              <a:rPr lang="en-US" dirty="0" smtClean="0"/>
              <a:t>INSPECTIONS TO COMPLY WITH LOCAL/STATE/FEDERAL CLEAN WATER ACT STANDARDS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BB56A1-0501-4D40-BEC8-19DB042588FA}" type="slidenum">
              <a:rPr lang="en-US" smtClean="0"/>
              <a:t>11</a:t>
            </a:fld>
            <a:endParaRPr lang="en-US" dirty="0"/>
          </a:p>
        </p:txBody>
      </p:sp>
      <p:pic>
        <p:nvPicPr>
          <p:cNvPr id="7171" name="Picture 3" descr="DSC0038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6600" y="3429000"/>
            <a:ext cx="17272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4" descr="H:\WPD INSPECTOR BARRIGA\REPORTS\12819 (United Alloys Fire)\12819 Pictures\IMG_100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600" y="3211972"/>
            <a:ext cx="1600200" cy="12000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 descr="H:\WPD INSPECTOR BARRIGA\Hazmat Pics (the guys)\IMG_301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5029200"/>
            <a:ext cx="1803457" cy="13527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http://moviewriternyu.files.wordpress.com/2014/04/hazmat-logo.gi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0" y="76200"/>
            <a:ext cx="1752600" cy="1752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5750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FUNCTIONS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52600"/>
            <a:ext cx="8229600" cy="4625609"/>
          </a:xfrm>
        </p:spPr>
        <p:txBody>
          <a:bodyPr/>
          <a:lstStyle/>
          <a:p>
            <a:pPr marL="457200" lvl="1" indent="0">
              <a:buNone/>
            </a:pPr>
            <a:r>
              <a:rPr lang="en-US" dirty="0" smtClean="0"/>
              <a:t>SURVEILLANCE </a:t>
            </a:r>
          </a:p>
          <a:p>
            <a:pPr lvl="2"/>
            <a:r>
              <a:rPr lang="en-US" dirty="0" smtClean="0"/>
              <a:t>BUSINESSES: IC/ID, BMPs, etc. </a:t>
            </a:r>
          </a:p>
          <a:p>
            <a:pPr lvl="2"/>
            <a:r>
              <a:rPr lang="en-US" dirty="0" smtClean="0"/>
              <a:t>ROW: illegal dumping of solid waste, hazwaste (surveillance cameras)</a:t>
            </a:r>
            <a:endParaRPr lang="en-US" i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BB56A1-0501-4D40-BEC8-19DB042588FA}" type="slidenum">
              <a:rPr lang="en-US" smtClean="0"/>
              <a:t>12</a:t>
            </a:fld>
            <a:endParaRPr lang="en-US" dirty="0"/>
          </a:p>
        </p:txBody>
      </p:sp>
      <p:pic>
        <p:nvPicPr>
          <p:cNvPr id="7171" name="Picture 3" descr="DSC0038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6600" y="3429000"/>
            <a:ext cx="17272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4" descr="H:\WPD INSPECTOR BARRIGA\REPORTS\12819 (United Alloys Fire)\12819 Pictures\IMG_100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600" y="3211972"/>
            <a:ext cx="1600200" cy="12000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 descr="H:\WPD INSPECTOR BARRIGA\Hazmat Pics (the guys)\IMG_301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5029200"/>
            <a:ext cx="1803457" cy="13527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http://moviewriternyu.files.wordpress.com/2014/04/hazmat-logo.gi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0" y="76200"/>
            <a:ext cx="1752600" cy="1752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7223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FUNCTIONS (NEW)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solidFill>
                  <a:srgbClr val="0070C0"/>
                </a:solidFill>
              </a:rPr>
              <a:t>Scavenging Enforcement (proposed)</a:t>
            </a:r>
          </a:p>
          <a:p>
            <a:r>
              <a:rPr lang="en-US" dirty="0" smtClean="0">
                <a:solidFill>
                  <a:srgbClr val="0070C0"/>
                </a:solidFill>
              </a:rPr>
              <a:t>Proactive policing (proposed)</a:t>
            </a:r>
          </a:p>
          <a:p>
            <a:r>
              <a:rPr lang="en-US" dirty="0" smtClean="0">
                <a:solidFill>
                  <a:srgbClr val="0070C0"/>
                </a:solidFill>
              </a:rPr>
              <a:t>Bins out (proposed)</a:t>
            </a:r>
          </a:p>
          <a:p>
            <a:endParaRPr lang="en-US" dirty="0" smtClean="0">
              <a:solidFill>
                <a:srgbClr val="0070C0"/>
              </a:solidFill>
            </a:endParaRPr>
          </a:p>
          <a:p>
            <a:endParaRPr lang="en-US" dirty="0" smtClean="0">
              <a:solidFill>
                <a:srgbClr val="0070C0"/>
              </a:solidFill>
            </a:endParaRPr>
          </a:p>
          <a:p>
            <a:pPr lvl="3"/>
            <a:endParaRPr lang="en-US" b="1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BB56A1-0501-4D40-BEC8-19DB042588FA}" type="slidenum">
              <a:rPr lang="en-US" smtClean="0"/>
              <a:t>13</a:t>
            </a:fld>
            <a:endParaRPr lang="en-US" dirty="0"/>
          </a:p>
        </p:txBody>
      </p:sp>
      <p:pic>
        <p:nvPicPr>
          <p:cNvPr id="8194" name="Picture 2" descr="http://moviewriternyu.files.wordpress.com/2014/04/hazmat-logo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0" y="76200"/>
            <a:ext cx="1752600" cy="1752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H:\WPD INSPECTOR BARRIGA\Hazmat Pics (the guys)\DSC0534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1500" y="4648200"/>
            <a:ext cx="2388100" cy="1791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21715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TRAINING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01089" y="1774825"/>
            <a:ext cx="6941821" cy="4625975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BB56A1-0501-4D40-BEC8-19DB042588FA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4872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TRAINING STATE </a:t>
            </a:r>
            <a:r>
              <a:rPr lang="en-US" dirty="0" smtClean="0"/>
              <a:t>GUIDANCE (Draft)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2590800"/>
            <a:ext cx="8229600" cy="2438400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BB56A1-0501-4D40-BEC8-19DB042588FA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0812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ENFORCEMENT SUMMARY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CITATIONS</a:t>
            </a:r>
          </a:p>
          <a:p>
            <a:pPr lvl="1"/>
            <a:r>
              <a:rPr lang="en-US" dirty="0" smtClean="0"/>
              <a:t>2019</a:t>
            </a:r>
          </a:p>
          <a:p>
            <a:pPr lvl="1"/>
            <a:r>
              <a:rPr lang="en-US" dirty="0" smtClean="0"/>
              <a:t>2020</a:t>
            </a:r>
          </a:p>
          <a:p>
            <a:r>
              <a:rPr lang="en-US" dirty="0" smtClean="0"/>
              <a:t>CRIMINAL REFERRALS</a:t>
            </a:r>
          </a:p>
          <a:p>
            <a:pPr lvl="1"/>
            <a:r>
              <a:rPr lang="en-US" dirty="0" smtClean="0"/>
              <a:t>2019</a:t>
            </a:r>
          </a:p>
          <a:p>
            <a:pPr lvl="1"/>
            <a:r>
              <a:rPr lang="en-US" dirty="0" smtClean="0"/>
              <a:t>2020</a:t>
            </a:r>
          </a:p>
          <a:p>
            <a:r>
              <a:rPr lang="en-US" dirty="0" smtClean="0"/>
              <a:t>Notice of Violations</a:t>
            </a:r>
          </a:p>
          <a:p>
            <a:pPr lvl="1"/>
            <a:r>
              <a:rPr lang="en-US" dirty="0" smtClean="0"/>
              <a:t>Notice to Comply</a:t>
            </a:r>
          </a:p>
          <a:p>
            <a:pPr lvl="1"/>
            <a:r>
              <a:rPr lang="en-US" dirty="0" smtClean="0"/>
              <a:t>Written warning</a:t>
            </a:r>
          </a:p>
          <a:p>
            <a:r>
              <a:rPr lang="en-US" dirty="0" smtClean="0"/>
              <a:t>LA City has Administrative Authority as well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BB56A1-0501-4D40-BEC8-19DB042588FA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1078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CITATIONS 2019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2498" y="1774825"/>
            <a:ext cx="8179004" cy="4625975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BB56A1-0501-4D40-BEC8-19DB042588FA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5902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CITATIONS 2020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BB56A1-0501-4D40-BEC8-19DB042588FA}" type="slidenum">
              <a:rPr lang="en-US" smtClean="0"/>
              <a:t>18</a:t>
            </a:fld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2147" y="1774825"/>
            <a:ext cx="8159705" cy="4625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9147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THANKS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Gonzalo Barriga Asst. Ch.</a:t>
            </a:r>
          </a:p>
          <a:p>
            <a:pPr lvl="1"/>
            <a:r>
              <a:rPr lang="en-US" dirty="0" smtClean="0"/>
              <a:t>EMAIL: gonzalo.barriga@lacity.org</a:t>
            </a:r>
          </a:p>
          <a:p>
            <a:pPr marL="118872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BB56A1-0501-4D40-BEC8-19DB042588FA}" type="slidenum">
              <a:rPr lang="en-US" smtClean="0"/>
              <a:t>19</a:t>
            </a:fld>
            <a:endParaRPr lang="en-US" dirty="0"/>
          </a:p>
        </p:txBody>
      </p:sp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0" y="76200"/>
            <a:ext cx="880498" cy="1219200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41705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7" name="Picture 5" descr="H:\WPD INSPECTOR BARRIGA\Hazmat Pics (the guys)\PA06163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0" y="4608080"/>
            <a:ext cx="2895600" cy="1932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H:\WPD INSPECTOR BARRIGA\REPORTS\16183 (long beach dumping)\16183 pics\IMGP226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4729589"/>
            <a:ext cx="2387600" cy="1790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:\WPD INSPECTOR BARRIGA\Hazmat Pics (the guys)\IMGP025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2676525"/>
            <a:ext cx="2819400" cy="2114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75191"/>
            <a:ext cx="3352800" cy="4625609"/>
          </a:xfrm>
        </p:spPr>
        <p:txBody>
          <a:bodyPr/>
          <a:lstStyle/>
          <a:p>
            <a:r>
              <a:rPr lang="en-US" dirty="0" smtClean="0"/>
              <a:t>BACKGROUND</a:t>
            </a:r>
          </a:p>
          <a:p>
            <a:r>
              <a:rPr lang="en-US" dirty="0" smtClean="0"/>
              <a:t>AUTHORITY</a:t>
            </a:r>
          </a:p>
          <a:p>
            <a:r>
              <a:rPr lang="en-US" dirty="0" smtClean="0"/>
              <a:t>FUNCTIONS</a:t>
            </a:r>
          </a:p>
          <a:p>
            <a:r>
              <a:rPr lang="en-US" dirty="0" smtClean="0"/>
              <a:t>TRAINING</a:t>
            </a:r>
          </a:p>
          <a:p>
            <a:r>
              <a:rPr lang="en-US" dirty="0" smtClean="0"/>
              <a:t>PROPOSED STATEWIDE TRAINING</a:t>
            </a:r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BB56A1-0501-4D40-BEC8-19DB042588FA}" type="slidenum">
              <a:rPr lang="en-US" smtClean="0"/>
              <a:t>2</a:t>
            </a:fld>
            <a:endParaRPr lang="en-US" dirty="0"/>
          </a:p>
        </p:txBody>
      </p:sp>
      <p:pic>
        <p:nvPicPr>
          <p:cNvPr id="5" name="Picture 2" descr="IMGP2181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0" y="1524000"/>
            <a:ext cx="1157288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 descr="H:\WPD INSPECTOR BARRIGA\Hazmat Pics (the guys)\P7050521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886200"/>
            <a:ext cx="2012665" cy="11321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2277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BACKGROUND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 Department of Public Works, </a:t>
            </a:r>
          </a:p>
          <a:p>
            <a:r>
              <a:rPr lang="en-US" dirty="0" smtClean="0"/>
              <a:t>Bureau of Sanitation, </a:t>
            </a:r>
          </a:p>
          <a:p>
            <a:r>
              <a:rPr lang="en-US" b="1" dirty="0" smtClean="0"/>
              <a:t>Watershed </a:t>
            </a:r>
            <a:r>
              <a:rPr lang="en-US" b="1" dirty="0"/>
              <a:t>Protection Division</a:t>
            </a:r>
            <a:r>
              <a:rPr lang="en-US" dirty="0"/>
              <a:t>, </a:t>
            </a:r>
            <a:r>
              <a:rPr lang="en-US" b="1" dirty="0"/>
              <a:t>Environmental Enforcement and Emergency Response Unit</a:t>
            </a:r>
            <a:r>
              <a:rPr lang="en-US" dirty="0"/>
              <a:t> (BOS WPD EEE) </a:t>
            </a:r>
            <a:endParaRPr lang="en-US" dirty="0" smtClean="0"/>
          </a:p>
          <a:p>
            <a:pPr lvl="2"/>
            <a:r>
              <a:rPr lang="en-US" dirty="0" smtClean="0"/>
              <a:t>is </a:t>
            </a:r>
            <a:r>
              <a:rPr lang="en-US" dirty="0"/>
              <a:t>responsible for the enforcement of applicable provisions of </a:t>
            </a:r>
            <a:r>
              <a:rPr lang="en-US" b="1" dirty="0"/>
              <a:t>law related to the control of discharges and the contribution of pollutants that could</a:t>
            </a:r>
            <a:r>
              <a:rPr lang="en-US" dirty="0"/>
              <a:t> </a:t>
            </a:r>
            <a:r>
              <a:rPr lang="en-US" b="1" u="sng" dirty="0"/>
              <a:t>potentially</a:t>
            </a:r>
            <a:r>
              <a:rPr lang="en-US" dirty="0"/>
              <a:t> </a:t>
            </a:r>
            <a:r>
              <a:rPr lang="en-US" b="1" dirty="0"/>
              <a:t>affect the storm drain system, the environment, and public health and safety.  </a:t>
            </a:r>
          </a:p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BB56A1-0501-4D40-BEC8-19DB042588FA}" type="slidenum">
              <a:rPr lang="en-US" smtClean="0"/>
              <a:t>3</a:t>
            </a:fld>
            <a:endParaRPr lang="en-US" dirty="0"/>
          </a:p>
        </p:txBody>
      </p:sp>
      <p:pic>
        <p:nvPicPr>
          <p:cNvPr id="2050" name="Picture 2" descr="http://www.amlegal.com/images/LA_sea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600" y="152400"/>
            <a:ext cx="1163413" cy="1169987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9492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Environmental Compliance Inspectors with peace officer arrest authority and org. chart,</a:t>
            </a:r>
          </a:p>
          <a:p>
            <a:pPr lvl="1"/>
            <a:r>
              <a:rPr lang="en-US" dirty="0" smtClean="0"/>
              <a:t>Authorized Positions</a:t>
            </a:r>
          </a:p>
          <a:p>
            <a:pPr lvl="2"/>
            <a:r>
              <a:rPr lang="en-US" dirty="0" smtClean="0"/>
              <a:t>1 Chief II</a:t>
            </a:r>
          </a:p>
          <a:p>
            <a:pPr lvl="2"/>
            <a:r>
              <a:rPr lang="en-US" dirty="0"/>
              <a:t>2</a:t>
            </a:r>
            <a:r>
              <a:rPr lang="en-US" dirty="0" smtClean="0"/>
              <a:t> Assistant Chief</a:t>
            </a:r>
          </a:p>
          <a:p>
            <a:pPr lvl="2"/>
            <a:r>
              <a:rPr lang="en-US" dirty="0" smtClean="0"/>
              <a:t>4 Lieutenants</a:t>
            </a:r>
          </a:p>
          <a:p>
            <a:pPr lvl="2"/>
            <a:r>
              <a:rPr lang="en-US" dirty="0" smtClean="0"/>
              <a:t>29 Environmental Officers (ECI’s)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BB56A1-0501-4D40-BEC8-19DB042588FA}" type="slidenum">
              <a:rPr lang="en-US" smtClean="0"/>
              <a:t>4</a:t>
            </a:fld>
            <a:endParaRPr lang="en-US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BACKGROUND               Who we are?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4587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BACKGROUND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dirty="0" smtClean="0"/>
              <a:t>Why?</a:t>
            </a:r>
          </a:p>
          <a:p>
            <a:pPr lvl="1" algn="just"/>
            <a:r>
              <a:rPr lang="en-US" b="1" u="sng" dirty="0" smtClean="0"/>
              <a:t>In 1987, U.S. Congress </a:t>
            </a:r>
            <a:r>
              <a:rPr lang="en-US" b="1" u="sng" dirty="0"/>
              <a:t>amended the Clean Water Act</a:t>
            </a:r>
            <a:r>
              <a:rPr lang="en-US" dirty="0"/>
              <a:t> to require the Environmental Protection Agency (EPA) to establish requirements for stormwater discharges.  </a:t>
            </a:r>
            <a:endParaRPr lang="en-US" dirty="0" smtClean="0"/>
          </a:p>
          <a:p>
            <a:pPr lvl="1" algn="just"/>
            <a:r>
              <a:rPr lang="en-US" dirty="0"/>
              <a:t>Pursuant to the Clean Water Act Section 402 (p)(3)(B), </a:t>
            </a:r>
            <a:r>
              <a:rPr lang="en-US" b="1" u="sng" dirty="0"/>
              <a:t>municipal NPDES </a:t>
            </a:r>
            <a:r>
              <a:rPr lang="en-US" b="1" u="sng" dirty="0" smtClean="0"/>
              <a:t>permits were </a:t>
            </a:r>
            <a:r>
              <a:rPr lang="en-US" b="1" u="sng" dirty="0"/>
              <a:t>given</a:t>
            </a:r>
            <a:r>
              <a:rPr lang="en-US" dirty="0"/>
              <a:t> either on a system or </a:t>
            </a:r>
            <a:r>
              <a:rPr lang="en-US" dirty="0" smtClean="0"/>
              <a:t>jurisdiction-wide basis.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BB56A1-0501-4D40-BEC8-19DB042588FA}" type="slidenum">
              <a:rPr lang="en-US" smtClean="0"/>
              <a:t>5</a:t>
            </a:fld>
            <a:endParaRPr lang="en-US" dirty="0"/>
          </a:p>
        </p:txBody>
      </p:sp>
      <p:sp>
        <p:nvSpPr>
          <p:cNvPr id="4" name="AutoShape 2" descr="https://encrypted-tbn3.gstatic.com/images?q=tbn:ANd9GcSMDGzFUyVhJmDXgpggveHvkndtXar41lqzQwCd1pblKpFpFmq_iZSdbQ">
            <a:hlinkClick r:id="rId2"/>
          </p:cNvPr>
          <p:cNvSpPr>
            <a:spLocks noChangeAspect="1" noChangeArrowheads="1"/>
          </p:cNvSpPr>
          <p:nvPr/>
        </p:nvSpPr>
        <p:spPr bwMode="auto">
          <a:xfrm>
            <a:off x="155575" y="-525463"/>
            <a:ext cx="1104900" cy="1104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6" name="AutoShape 4" descr="https://encrypted-tbn3.gstatic.com/images?q=tbn:ANd9GcSMDGzFUyVhJmDXgpggveHvkndtXar41lqzQwCd1pblKpFpFmq_iZSdbQ">
            <a:hlinkClick r:id="rId2"/>
          </p:cNvPr>
          <p:cNvSpPr>
            <a:spLocks noChangeAspect="1" noChangeArrowheads="1"/>
          </p:cNvSpPr>
          <p:nvPr/>
        </p:nvSpPr>
        <p:spPr bwMode="auto">
          <a:xfrm>
            <a:off x="307975" y="-373063"/>
            <a:ext cx="1104900" cy="1104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pic>
        <p:nvPicPr>
          <p:cNvPr id="1032" name="Picture 8" descr="http://duijusticelink.aaa.com/wp-content/uploads/2010/07/get.educated.legislation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8176" y="95334"/>
            <a:ext cx="1913824" cy="1266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5361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FEDERAL MANDATE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en-US" dirty="0" smtClean="0"/>
              <a:t>Code of Federal Regulations (CFR)</a:t>
            </a:r>
          </a:p>
          <a:p>
            <a:pPr lvl="2"/>
            <a:r>
              <a:rPr lang="en-US" dirty="0" smtClean="0"/>
              <a:t>Requirement under the EPA, </a:t>
            </a:r>
          </a:p>
          <a:p>
            <a:pPr lvl="2"/>
            <a:r>
              <a:rPr lang="en-US" dirty="0" smtClean="0"/>
              <a:t>Pursuant to CFR </a:t>
            </a:r>
            <a:r>
              <a:rPr lang="en-US" b="1" u="sng" dirty="0" smtClean="0"/>
              <a:t>Title 40 section 122.26 </a:t>
            </a:r>
            <a:r>
              <a:rPr lang="en-US" b="1" u="sng" dirty="0"/>
              <a:t>(d) (2) (i) (B) (C)</a:t>
            </a:r>
            <a:r>
              <a:rPr lang="en-US" dirty="0"/>
              <a:t>, </a:t>
            </a:r>
            <a:r>
              <a:rPr lang="en-US" dirty="0" smtClean="0"/>
              <a:t>state that the municipalities  are </a:t>
            </a:r>
            <a:r>
              <a:rPr lang="en-US" dirty="0"/>
              <a:t>required to prohibit (by way of ordinance, order, or similar means) illicit discharges into the storm drain </a:t>
            </a:r>
            <a:r>
              <a:rPr lang="en-US" dirty="0" smtClean="0"/>
              <a:t>system which includes </a:t>
            </a:r>
            <a:r>
              <a:rPr lang="en-US" dirty="0"/>
              <a:t>the public </a:t>
            </a:r>
            <a:r>
              <a:rPr lang="en-US" dirty="0" smtClean="0"/>
              <a:t>right-of-way.</a:t>
            </a:r>
          </a:p>
          <a:p>
            <a:pPr lvl="2"/>
            <a:r>
              <a:rPr lang="en-US" dirty="0" smtClean="0">
                <a:solidFill>
                  <a:srgbClr val="FF0000"/>
                </a:solidFill>
              </a:rPr>
              <a:t>ADD ENF REQUIREMENT SECTION</a:t>
            </a:r>
          </a:p>
          <a:p>
            <a:pPr lvl="2"/>
            <a:r>
              <a:rPr lang="en-US" dirty="0" smtClean="0"/>
              <a:t>Also states anything “that </a:t>
            </a:r>
            <a:r>
              <a:rPr lang="en-US" dirty="0"/>
              <a:t>could </a:t>
            </a:r>
            <a:r>
              <a:rPr lang="en-US" b="1" u="sng" dirty="0"/>
              <a:t>potentially affect the storm drain </a:t>
            </a:r>
            <a:r>
              <a:rPr lang="en-US" b="1" u="sng" dirty="0" smtClean="0"/>
              <a:t>system, environment &amp; public health.” </a:t>
            </a:r>
            <a:endParaRPr lang="en-US" b="1" u="sn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BB56A1-0501-4D40-BEC8-19DB042588FA}" type="slidenum">
              <a:rPr lang="en-US" smtClean="0"/>
              <a:t>6</a:t>
            </a:fld>
            <a:endParaRPr lang="en-US" dirty="0"/>
          </a:p>
        </p:txBody>
      </p:sp>
      <p:pic>
        <p:nvPicPr>
          <p:cNvPr id="5" name="Picture 6" descr="http://news.fipaonline.com/wp-content/uploads/2011/04/EPA-300x300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76200"/>
            <a:ext cx="1209675" cy="1209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4613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AUTHORITY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In 2014, the City of Los Angeles passed ordinance 183229</a:t>
            </a:r>
            <a:r>
              <a:rPr lang="en-US" dirty="0" smtClean="0"/>
              <a:t>, </a:t>
            </a:r>
            <a:r>
              <a:rPr lang="en-US" b="1" dirty="0" smtClean="0"/>
              <a:t>providing enhanced peace officer arrest authority (P.C. 830.7(j)) for WPD Environmental Officers. </a:t>
            </a: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BB56A1-0501-4D40-BEC8-19DB042588FA}" type="slidenum">
              <a:rPr lang="en-US" smtClean="0"/>
              <a:t>7</a:t>
            </a:fld>
            <a:endParaRPr lang="en-US" dirty="0"/>
          </a:p>
        </p:txBody>
      </p:sp>
      <p:pic>
        <p:nvPicPr>
          <p:cNvPr id="5122" name="Picture 2" descr="Blind Lady Scales of Justice Lawyer Law Firm Attorney Judge Statue Office Gift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400" y="152400"/>
            <a:ext cx="1287887" cy="121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682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AUTHORITY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Memorandum of Agreement with LAPD</a:t>
            </a:r>
          </a:p>
          <a:p>
            <a:pPr lvl="1"/>
            <a:r>
              <a:rPr lang="en-US" dirty="0" smtClean="0"/>
              <a:t>LAPD Chief Becks sign MOA on April 17, 2015</a:t>
            </a:r>
          </a:p>
          <a:p>
            <a:pPr lvl="2"/>
            <a:r>
              <a:rPr lang="en-US" dirty="0" smtClean="0"/>
              <a:t>Authorizes WPD as Law Enforcement Agency for environmental crimes.</a:t>
            </a:r>
          </a:p>
          <a:p>
            <a:pPr lvl="2"/>
            <a:r>
              <a:rPr lang="en-US" dirty="0" smtClean="0"/>
              <a:t>Designates how LAPD supports WPD to perform investigations of criminal violations: infractions, misdemeanors and felonies. </a:t>
            </a:r>
          </a:p>
          <a:p>
            <a:pPr marL="768096" lvl="2" indent="0"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BB56A1-0501-4D40-BEC8-19DB042588FA}" type="slidenum">
              <a:rPr lang="en-US" smtClean="0"/>
              <a:t>8</a:t>
            </a:fld>
            <a:endParaRPr lang="en-US" dirty="0"/>
          </a:p>
        </p:txBody>
      </p:sp>
      <p:pic>
        <p:nvPicPr>
          <p:cNvPr id="5122" name="Picture 2" descr="Blind Lady Scales of Justice Lawyer Law Firm Attorney Judge Statue Office Gift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400" y="152400"/>
            <a:ext cx="1287887" cy="121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4953000"/>
            <a:ext cx="3290888" cy="1743517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93247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FUNCTIONS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solidFill>
                  <a:srgbClr val="0070C0"/>
                </a:solidFill>
              </a:rPr>
              <a:t>ENVIRONMENTAL CRIMES INVESTIGATIONS (MOA with LAPD)</a:t>
            </a:r>
          </a:p>
          <a:p>
            <a:pPr lvl="1"/>
            <a:r>
              <a:rPr lang="en-US" sz="2400" dirty="0" smtClean="0"/>
              <a:t>Illegal dumping of pollutants, hazardous materials/waste/substances</a:t>
            </a:r>
          </a:p>
          <a:p>
            <a:pPr lvl="1"/>
            <a:r>
              <a:rPr lang="en-US" sz="2400" dirty="0" smtClean="0"/>
              <a:t>Illicit discharges/connections</a:t>
            </a:r>
          </a:p>
          <a:p>
            <a:pPr lvl="1"/>
            <a:r>
              <a:rPr lang="en-US" sz="2400" dirty="0" smtClean="0"/>
              <a:t>LAMC 56.11 – personal property in public areas </a:t>
            </a:r>
            <a:r>
              <a:rPr lang="en-US" sz="2400" dirty="0" smtClean="0">
                <a:solidFill>
                  <a:srgbClr val="0070C0"/>
                </a:solidFill>
              </a:rPr>
              <a:t>(new)</a:t>
            </a:r>
          </a:p>
          <a:p>
            <a:pPr lvl="1"/>
            <a:r>
              <a:rPr lang="en-US" sz="2400" dirty="0" smtClean="0"/>
              <a:t>Littering</a:t>
            </a:r>
          </a:p>
          <a:p>
            <a:pPr marL="457200" lvl="1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BB56A1-0501-4D40-BEC8-19DB042588FA}" type="slidenum">
              <a:rPr lang="en-US" smtClean="0"/>
              <a:t>9</a:t>
            </a:fld>
            <a:endParaRPr lang="en-US" dirty="0"/>
          </a:p>
        </p:txBody>
      </p:sp>
      <p:pic>
        <p:nvPicPr>
          <p:cNvPr id="6146" name="Picture 2" descr="H:\WPD INSPECTOR BARRIGA\REPORTS\18147 Toner illegal dumping\18147 pics\P930003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4724400"/>
            <a:ext cx="1524069" cy="114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H:\WPD INSPECTOR BARRIGA\REPORTS\17747 (5frwy fire)\17747 pics\Pics Barriga\IMG_595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5598806"/>
            <a:ext cx="1447731" cy="1085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://moviewriternyu.files.wordpress.com/2014/04/hazmat-logo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0" y="76200"/>
            <a:ext cx="1752600" cy="1752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H:\WPD INSPECTOR BARRIGA\Hazmat Pics (the guys)\DSC0032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0865" y="4724400"/>
            <a:ext cx="1600200" cy="1200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2359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ule">
  <a:themeElements>
    <a:clrScheme name="Module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Module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dul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18ECE886E2AD34BB2A57BC8BE5F9249" ma:contentTypeVersion="10" ma:contentTypeDescription="Create a new document." ma:contentTypeScope="" ma:versionID="0c6bd2f71d5480e123b605cdc27e895f">
  <xsd:schema xmlns:xsd="http://www.w3.org/2001/XMLSchema" xmlns:xs="http://www.w3.org/2001/XMLSchema" xmlns:p="http://schemas.microsoft.com/office/2006/metadata/properties" xmlns:ns2="9ee614e0-892c-4ec7-9914-85661597e191" xmlns:ns3="27517cfb-8734-46d4-b613-170f5f4f7055" targetNamespace="http://schemas.microsoft.com/office/2006/metadata/properties" ma:root="true" ma:fieldsID="85b53c95dbe68f94a466a7dcc9ba4857" ns2:_="" ns3:_="">
    <xsd:import namespace="9ee614e0-892c-4ec7-9914-85661597e191"/>
    <xsd:import namespace="27517cfb-8734-46d4-b613-170f5f4f7055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3:MediaServiceEventHashCode" minOccurs="0"/>
                <xsd:element ref="ns3:MediaServiceGeneration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ee614e0-892c-4ec7-9914-85661597e191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7517cfb-8734-46d4-b613-170f5f4f705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3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4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5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FEC703D7-2484-4B52-A6D0-7B25D2410879}"/>
</file>

<file path=customXml/itemProps2.xml><?xml version="1.0" encoding="utf-8"?>
<ds:datastoreItem xmlns:ds="http://schemas.openxmlformats.org/officeDocument/2006/customXml" ds:itemID="{C8D6C775-296B-4840-AD6A-CE194C32C51F}"/>
</file>

<file path=customXml/itemProps3.xml><?xml version="1.0" encoding="utf-8"?>
<ds:datastoreItem xmlns:ds="http://schemas.openxmlformats.org/officeDocument/2006/customXml" ds:itemID="{D836A27E-8750-4CA1-BC62-AE7E5BB485A8}"/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3099</TotalTime>
  <Words>528</Words>
  <Application>Microsoft Office PowerPoint</Application>
  <PresentationFormat>On-screen Show (4:3)</PresentationFormat>
  <Paragraphs>99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6" baseType="lpstr">
      <vt:lpstr>Arial</vt:lpstr>
      <vt:lpstr>Calibri</vt:lpstr>
      <vt:lpstr>Corbel</vt:lpstr>
      <vt:lpstr>Wingdings</vt:lpstr>
      <vt:lpstr>Wingdings 2</vt:lpstr>
      <vt:lpstr>Wingdings 3</vt:lpstr>
      <vt:lpstr>Module</vt:lpstr>
      <vt:lpstr>ENVIRONMENTAL OFFICERS LA SANITATION WATERSHED PROTECTION</vt:lpstr>
      <vt:lpstr>OUTLINE</vt:lpstr>
      <vt:lpstr>BACKGROUND</vt:lpstr>
      <vt:lpstr>BACKGROUND               Who we are?</vt:lpstr>
      <vt:lpstr>BACKGROUND</vt:lpstr>
      <vt:lpstr>FEDERAL MANDATE</vt:lpstr>
      <vt:lpstr>AUTHORITY</vt:lpstr>
      <vt:lpstr>AUTHORITY</vt:lpstr>
      <vt:lpstr>FUNCTIONS</vt:lpstr>
      <vt:lpstr>FUNCTIONS</vt:lpstr>
      <vt:lpstr>FUNCTIONS</vt:lpstr>
      <vt:lpstr>FUNCTIONS</vt:lpstr>
      <vt:lpstr>FUNCTIONS (NEW)</vt:lpstr>
      <vt:lpstr>TRAINING</vt:lpstr>
      <vt:lpstr>TRAINING STATE GUIDANCE (Draft)</vt:lpstr>
      <vt:lpstr>ENFORCEMENT SUMMARY</vt:lpstr>
      <vt:lpstr>CITATIONS 2019</vt:lpstr>
      <vt:lpstr>CITATIONS 2020</vt:lpstr>
      <vt:lpstr>THANKS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ENVIRONMENTAL OFFICERS LASAN, WATERSHED PROTECTION</dc:title>
  <dc:creator>Gonzalo Barriga</dc:creator>
  <cp:lastModifiedBy>Gonzalo Barriga</cp:lastModifiedBy>
  <cp:revision>58</cp:revision>
  <cp:lastPrinted>2014-12-12T01:10:52Z</cp:lastPrinted>
  <dcterms:created xsi:type="dcterms:W3CDTF">2014-12-11T15:50:09Z</dcterms:created>
  <dcterms:modified xsi:type="dcterms:W3CDTF">2021-04-16T21:16:55Z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0x010100E18ECE886E2AD34BB2A57BC8BE5F9249</vt:lpwstr>
  </property>
</Properties>
</file>