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928" r:id="rId4"/>
    <p:sldMasterId id="2147483960" r:id="rId5"/>
  </p:sldMasterIdLst>
  <p:notesMasterIdLst>
    <p:notesMasterId r:id="rId21"/>
  </p:notesMasterIdLst>
  <p:handoutMasterIdLst>
    <p:handoutMasterId r:id="rId22"/>
  </p:handoutMasterIdLst>
  <p:sldIdLst>
    <p:sldId id="352" r:id="rId6"/>
    <p:sldId id="262" r:id="rId7"/>
    <p:sldId id="258" r:id="rId8"/>
    <p:sldId id="259" r:id="rId9"/>
    <p:sldId id="260" r:id="rId10"/>
    <p:sldId id="353" r:id="rId11"/>
    <p:sldId id="355" r:id="rId12"/>
    <p:sldId id="356" r:id="rId13"/>
    <p:sldId id="358" r:id="rId14"/>
    <p:sldId id="362" r:id="rId15"/>
    <p:sldId id="363" r:id="rId16"/>
    <p:sldId id="364" r:id="rId17"/>
    <p:sldId id="360" r:id="rId18"/>
    <p:sldId id="261" r:id="rId19"/>
    <p:sldId id="365" r:id="rId20"/>
  </p:sldIdLst>
  <p:sldSz cx="18288000" cy="10287000"/>
  <p:notesSz cx="6858000" cy="9144000"/>
  <p:embeddedFontLst>
    <p:embeddedFont>
      <p:font typeface="Arial Narrow" panose="020B0606020202030204" pitchFamily="34" charset="0"/>
      <p:regular r:id="rId23"/>
      <p:bold r:id="rId24"/>
      <p:italic r:id="rId25"/>
      <p:boldItalic r:id="rId26"/>
    </p:embeddedFont>
    <p:embeddedFont>
      <p:font typeface="Berlin Sans FB Demi" panose="020E0802020502020306" pitchFamily="34" charset="0"/>
      <p:bold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entury Gothic" panose="020B0502020202020204" pitchFamily="34" charset="0"/>
      <p:regular r:id="rId32"/>
      <p:bold r:id="rId33"/>
      <p:italic r:id="rId34"/>
      <p:boldItalic r:id="rId35"/>
    </p:embeddedFont>
    <p:embeddedFont>
      <p:font typeface="Lato" panose="020B0604020202020204" charset="0"/>
      <p:regular r:id="rId36"/>
      <p:bold r:id="rId37"/>
      <p:italic r:id="rId38"/>
      <p:boldItalic r:id="rId39"/>
    </p:embeddedFont>
    <p:embeddedFont>
      <p:font typeface="Verdana" panose="020B0604030504040204" pitchFamily="34" charset="0"/>
      <p:regular r:id="rId40"/>
      <p:bold r:id="rId41"/>
      <p:italic r:id="rId42"/>
      <p:boldItalic r:id="rId43"/>
    </p:embeddedFont>
    <p:embeddedFont>
      <p:font typeface="Wingdings 3" panose="05040102010807070707" pitchFamily="18" charset="2"/>
      <p:regular r:id="rId4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258FEDBB-170B-3F4B-AC24-30DC99D2E553}">
          <p14:sldIdLst>
            <p14:sldId id="352"/>
            <p14:sldId id="262"/>
            <p14:sldId id="258"/>
            <p14:sldId id="259"/>
            <p14:sldId id="260"/>
            <p14:sldId id="353"/>
            <p14:sldId id="355"/>
            <p14:sldId id="356"/>
          </p14:sldIdLst>
        </p14:section>
        <p14:section name="Untitled Section" id="{A099289A-AC90-46ED-A9F7-CD8021E413D4}">
          <p14:sldIdLst>
            <p14:sldId id="358"/>
            <p14:sldId id="362"/>
            <p14:sldId id="363"/>
            <p14:sldId id="364"/>
            <p14:sldId id="360"/>
            <p14:sldId id="261"/>
            <p14:sldId id="3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orient="horz" pos="5544" userDrawn="1">
          <p15:clr>
            <a:srgbClr val="A4A3A4"/>
          </p15:clr>
        </p15:guide>
        <p15:guide id="3" pos="57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B938"/>
    <a:srgbClr val="1A19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24" autoAdjust="0"/>
    <p:restoredTop sz="94681" autoAdjust="0"/>
  </p:normalViewPr>
  <p:slideViewPr>
    <p:cSldViewPr>
      <p:cViewPr varScale="1">
        <p:scale>
          <a:sx n="42" d="100"/>
          <a:sy n="42" d="100"/>
        </p:scale>
        <p:origin x="920" y="40"/>
      </p:cViewPr>
      <p:guideLst>
        <p:guide orient="horz" pos="3240"/>
        <p:guide orient="horz" pos="5544"/>
        <p:guide pos="57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howGuides="1">
      <p:cViewPr varScale="1">
        <p:scale>
          <a:sx n="80" d="100"/>
          <a:sy n="80" d="100"/>
        </p:scale>
        <p:origin x="2560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7.fntdata"/><Relationship Id="rId41" Type="http://schemas.openxmlformats.org/officeDocument/2006/relationships/font" Target="fonts/font19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8A37C06-9405-3440-B330-7B4AD9EF37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C99E62-B92A-AC48-8429-3CC6B66872E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EEF769-5E0F-7D4E-9711-C535F6A2F8D5}" type="datetimeFigureOut">
              <a:rPr lang="en-US" smtClean="0"/>
              <a:t>5/3/2021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C37B66-18BE-A94C-BF21-B6F7B293B1C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64F949-1D90-5641-AF0F-703F9F1BC9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C7330-8F06-6843-BC54-80C8F7A9BA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2271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E8CC04-B6C0-934A-8EAC-9F3945896574}" type="datetimeFigureOut">
              <a:rPr lang="en-US" smtClean="0"/>
              <a:t>5/3/2021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73ECFA-D3B4-704D-9165-57A23463C2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422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Mental Health &amp; Behavioral Challenges (depression, isolation)</a:t>
            </a:r>
          </a:p>
          <a:p>
            <a:r>
              <a:rPr lang="en-US" dirty="0"/>
              <a:t>Psychiatry and </a:t>
            </a:r>
            <a:r>
              <a:rPr lang="en-US" dirty="0" err="1"/>
              <a:t>Gero</a:t>
            </a:r>
            <a:r>
              <a:rPr lang="en-US" dirty="0"/>
              <a:t>-psychiatry (i.e. mental health v dementia)</a:t>
            </a:r>
          </a:p>
          <a:p>
            <a:r>
              <a:rPr lang="en-US" dirty="0"/>
              <a:t>Conservatorship (loss of independent decision making and control)</a:t>
            </a:r>
          </a:p>
          <a:p>
            <a:r>
              <a:rPr lang="en-US" dirty="0"/>
              <a:t>Housing (lack of safe affordable housing)</a:t>
            </a:r>
          </a:p>
          <a:p>
            <a:r>
              <a:rPr lang="en-US" dirty="0"/>
              <a:t>Medical Care (chronic health conditions and lack of provider expertise)</a:t>
            </a:r>
          </a:p>
          <a:p>
            <a:r>
              <a:rPr lang="en-US" dirty="0"/>
              <a:t>Lack of Social Support (loss of loved ones and friends, lack of family support)</a:t>
            </a:r>
          </a:p>
          <a:p>
            <a:r>
              <a:rPr lang="en-US" dirty="0"/>
              <a:t>Transportation (loss of driving privileges, navigating public transport)</a:t>
            </a:r>
          </a:p>
          <a:p>
            <a:r>
              <a:rPr lang="en-US" dirty="0"/>
              <a:t>Food and Nutrition (expense of food, dehydration, decreased cooking)</a:t>
            </a:r>
          </a:p>
          <a:p>
            <a:r>
              <a:rPr lang="en-US" dirty="0"/>
              <a:t>Aging-specific Resources and Supplies</a:t>
            </a:r>
          </a:p>
          <a:p>
            <a:r>
              <a:rPr lang="en-US" dirty="0"/>
              <a:t>Financial Assistance (limited income, need assistance to pay bills, risk of fiscal abuse)</a:t>
            </a:r>
          </a:p>
          <a:p>
            <a:r>
              <a:rPr lang="en-US" dirty="0"/>
              <a:t>Specialized Risk Assessment and Management (fall risk/safety, cognitive)</a:t>
            </a:r>
          </a:p>
          <a:p>
            <a:r>
              <a:rPr lang="en-US" dirty="0"/>
              <a:t>Substance Abuse/Dependence (common)</a:t>
            </a:r>
          </a:p>
          <a:p>
            <a:r>
              <a:rPr lang="en-US" dirty="0"/>
              <a:t>Societal attitudes towards aging adults in the US dominant culture</a:t>
            </a:r>
          </a:p>
          <a:p>
            <a:endParaRPr lang="en-US" dirty="0"/>
          </a:p>
          <a:p>
            <a:r>
              <a:rPr lang="en-US" dirty="0"/>
              <a:t>Discuss Socio-cultural factors from large slide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73ECFA-D3B4-704D-9165-57A23463C21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425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Differential Diagnosis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73ECFA-D3B4-704D-9165-57A23463C21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116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2400" dirty="0">
                <a:solidFill>
                  <a:prstClr val="black"/>
                </a:solidFill>
              </a:rPr>
              <a:t>.  Provide Case Management: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Navigate medical network providers (</a:t>
            </a:r>
            <a:r>
              <a:rPr lang="en-US" dirty="0" err="1">
                <a:solidFill>
                  <a:prstClr val="black"/>
                </a:solidFill>
              </a:rPr>
              <a:t>MediCal</a:t>
            </a:r>
            <a:r>
              <a:rPr lang="en-US" dirty="0">
                <a:solidFill>
                  <a:prstClr val="black"/>
                </a:solidFill>
              </a:rPr>
              <a:t>/</a:t>
            </a:r>
            <a:r>
              <a:rPr lang="en-US" dirty="0" err="1">
                <a:solidFill>
                  <a:prstClr val="black"/>
                </a:solidFill>
              </a:rPr>
              <a:t>MediCare</a:t>
            </a:r>
            <a:r>
              <a:rPr lang="en-US" dirty="0">
                <a:solidFill>
                  <a:prstClr val="black"/>
                </a:solidFill>
              </a:rPr>
              <a:t>; Kaiser; Blue Cross; etc.)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Linkage and access to medical providers, COVID vaccinations, hearing and vision support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Identify age-appropriate resources and supplies (walkers, wheel-chairs, incontinent undergarments)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Advocacy for housing, legal, medical, and financial needs</a:t>
            </a:r>
            <a:endParaRPr lang="en-US" sz="800" dirty="0">
              <a:solidFill>
                <a:prstClr val="black"/>
              </a:solidFill>
            </a:endParaRPr>
          </a:p>
          <a:p>
            <a:pPr lvl="0"/>
            <a:r>
              <a:rPr lang="en-US" sz="2400" dirty="0">
                <a:solidFill>
                  <a:prstClr val="black"/>
                </a:solidFill>
              </a:rPr>
              <a:t>2.   Assist Older Adults in Community Integration: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Building relationships with providers: Meals on Wheels, Mercy Brown Bag, In Home Supportive Services, Alameda County </a:t>
            </a:r>
            <a:r>
              <a:rPr lang="en-US" dirty="0" err="1">
                <a:solidFill>
                  <a:prstClr val="black"/>
                </a:solidFill>
              </a:rPr>
              <a:t>SubPayee</a:t>
            </a:r>
            <a:r>
              <a:rPr lang="en-US" dirty="0">
                <a:solidFill>
                  <a:prstClr val="black"/>
                </a:solidFill>
              </a:rPr>
              <a:t>, Adult Protective Services, Center for Elders Independence, Alameda County Care Alliance, Legal Assistance for Seniors, Housing and Economics Rights Association, Life Elder Care, </a:t>
            </a:r>
            <a:r>
              <a:rPr lang="en-US" dirty="0" err="1">
                <a:solidFill>
                  <a:prstClr val="black"/>
                </a:solidFill>
              </a:rPr>
              <a:t>LifeLong</a:t>
            </a:r>
            <a:r>
              <a:rPr lang="en-US" dirty="0">
                <a:solidFill>
                  <a:prstClr val="black"/>
                </a:solidFill>
              </a:rPr>
              <a:t> Over 60 Clinic, Licensed Board and Cares, Independent Assisted Living Homes</a:t>
            </a:r>
          </a:p>
          <a:p>
            <a:pPr marL="342900" lvl="0" indent="-342900" defTabSz="914400">
              <a:buFont typeface="Arial" panose="020B0604020202020204" pitchFamily="34" charset="0"/>
              <a:buAutoNum type="arabicPeriod" startAt="3"/>
              <a:defRPr/>
            </a:pPr>
            <a:r>
              <a:rPr lang="en-US" sz="2400" dirty="0">
                <a:solidFill>
                  <a:prstClr val="black"/>
                </a:solidFill>
              </a:rPr>
              <a:t>  Support to bridge Digital Divide: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Telehealth services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Education and support in using technology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73ECFA-D3B4-704D-9165-57A23463C21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075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defTabSz="914400">
              <a:defRPr/>
            </a:pPr>
            <a:r>
              <a:rPr lang="en-US" sz="2800" dirty="0">
                <a:solidFill>
                  <a:prstClr val="black"/>
                </a:solidFill>
              </a:rPr>
              <a:t>.   Psychiatry: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</a:rPr>
              <a:t>Provide medication assessment to establish mental health issues and cognitive functioning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</a:rPr>
              <a:t>Psychoeducation around medication support, physical ailments, and mental health issues</a:t>
            </a:r>
          </a:p>
          <a:p>
            <a:pPr lvl="1" defTabSz="914400">
              <a:defRPr/>
            </a:pPr>
            <a:endParaRPr lang="en-US" sz="900" dirty="0">
              <a:solidFill>
                <a:prstClr val="black"/>
              </a:solidFill>
            </a:endParaRPr>
          </a:p>
          <a:p>
            <a:pPr marL="457200" lvl="0" indent="-457200" defTabSz="914400">
              <a:buAutoNum type="arabicPeriod" startAt="5"/>
              <a:defRPr/>
            </a:pPr>
            <a:r>
              <a:rPr lang="en-US" sz="2800" dirty="0">
                <a:solidFill>
                  <a:prstClr val="black"/>
                </a:solidFill>
              </a:rPr>
              <a:t>Collateral services with family members and care providers: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</a:rPr>
              <a:t>Consistent communication</a:t>
            </a:r>
          </a:p>
          <a:p>
            <a:pPr lvl="1" defTabSz="914400">
              <a:defRPr/>
            </a:pPr>
            <a:endParaRPr lang="en-US" sz="900" dirty="0">
              <a:solidFill>
                <a:prstClr val="black"/>
              </a:solidFill>
            </a:endParaRPr>
          </a:p>
          <a:p>
            <a:pPr lvl="0"/>
            <a:r>
              <a:rPr lang="en-US" sz="2800" dirty="0">
                <a:solidFill>
                  <a:prstClr val="black"/>
                </a:solidFill>
              </a:rPr>
              <a:t>6.   End of Life Planning: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Discussions of end of life planning (Burial Plot or cremation)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</a:rPr>
              <a:t>Alameda County Care Alliance (agency who provides end of life planning for clients)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73ECFA-D3B4-704D-9165-57A23463C21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6016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Collateral services with family members and care providers: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GIVE THEM A CHOICE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Education around Fall Risk Preventions 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Education around safety in home/residence (furniture, bathrooms, bedrooms)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Telehealth services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Support to connect with social workers to provide comprehensive support </a:t>
            </a:r>
          </a:p>
          <a:p>
            <a:pPr lvl="0" defTabSz="914400">
              <a:defRPr/>
            </a:pPr>
            <a:endParaRPr lang="en-US" sz="1050" dirty="0"/>
          </a:p>
          <a:p>
            <a:r>
              <a:rPr lang="en-US" sz="2800" dirty="0"/>
              <a:t>Psychoeducation around medication management: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/>
              <a:t>How to manage depression and isolation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/>
              <a:t>How to manage/administer medications at home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73ECFA-D3B4-704D-9165-57A23463C21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579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62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 Light Purple Gradient">
    <p:bg>
      <p:bgPr>
        <a:gradFill flip="none" rotWithShape="1">
          <a:gsLst>
            <a:gs pos="0">
              <a:schemeClr val="accent6"/>
            </a:gs>
            <a:gs pos="100000">
              <a:schemeClr val="accent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812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 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6410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072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791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661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6704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3820" y="3771901"/>
            <a:ext cx="13373099" cy="3394172"/>
          </a:xfrm>
        </p:spPr>
        <p:txBody>
          <a:bodyPr anchor="b">
            <a:normAutofit/>
          </a:bodyPr>
          <a:lstStyle>
            <a:lvl1pPr>
              <a:defRPr sz="8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3820" y="7166069"/>
            <a:ext cx="13373099" cy="1689425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6485716"/>
            <a:ext cx="2616978" cy="1167884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719" y="6794311"/>
            <a:ext cx="1169651" cy="5476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117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388" y="936165"/>
            <a:ext cx="13367531" cy="19213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3818" y="3200400"/>
            <a:ext cx="13373100" cy="56664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6283" y="1071563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2368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819" y="3088125"/>
            <a:ext cx="13373099" cy="2203200"/>
          </a:xfrm>
        </p:spPr>
        <p:txBody>
          <a:bodyPr anchor="b"/>
          <a:lstStyle>
            <a:lvl1pPr algn="l">
              <a:defRPr sz="6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3819" y="5295194"/>
            <a:ext cx="13373099" cy="1290600"/>
          </a:xfrm>
        </p:spPr>
        <p:txBody>
          <a:bodyPr anchor="t"/>
          <a:lstStyle>
            <a:lvl1pPr marL="0" indent="0" algn="l">
              <a:buNone/>
              <a:defRPr sz="3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6283" y="4767263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719" y="4866209"/>
            <a:ext cx="1169651" cy="5476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8328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3818" y="3200400"/>
            <a:ext cx="6470796" cy="56664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86121" y="3189333"/>
            <a:ext cx="6470796" cy="56664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6283" y="1071563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719" y="1181674"/>
            <a:ext cx="1169651" cy="5476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036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7503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9060" y="2959055"/>
            <a:ext cx="5989098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3819" y="3823449"/>
            <a:ext cx="6514340" cy="503109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259944" y="2954213"/>
            <a:ext cx="5998502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750436" y="3818607"/>
            <a:ext cx="6508011" cy="503109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6283" y="1071563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719" y="1181674"/>
            <a:ext cx="1169651" cy="5476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366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6283" y="1071563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829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6283" y="1071563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8976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819" y="669132"/>
            <a:ext cx="5257799" cy="1464468"/>
          </a:xfrm>
        </p:spPr>
        <p:txBody>
          <a:bodyPr anchor="b"/>
          <a:lstStyle>
            <a:lvl1pPr algn="l"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4518" y="669133"/>
            <a:ext cx="7772400" cy="812244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819" y="2397920"/>
            <a:ext cx="5257799" cy="6393654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6283" y="1071563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1938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820" y="7200900"/>
            <a:ext cx="13373100" cy="85010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3818" y="952448"/>
            <a:ext cx="13373100" cy="578245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820" y="8051007"/>
            <a:ext cx="13373100" cy="74056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6283" y="7367588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7719" y="7474631"/>
            <a:ext cx="1169651" cy="5476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7382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819" y="914400"/>
            <a:ext cx="13373099" cy="4675560"/>
          </a:xfrm>
        </p:spPr>
        <p:txBody>
          <a:bodyPr anchor="ctr">
            <a:normAutofit/>
          </a:bodyPr>
          <a:lstStyle>
            <a:lvl1pPr algn="l">
              <a:defRPr sz="7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3819" y="6531069"/>
            <a:ext cx="13373099" cy="2333796"/>
          </a:xfrm>
        </p:spPr>
        <p:txBody>
          <a:bodyPr anchor="ctr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6283" y="4767263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719" y="4866209"/>
            <a:ext cx="1169651" cy="5476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5556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4924" y="914400"/>
            <a:ext cx="12590889" cy="4343400"/>
          </a:xfrm>
        </p:spPr>
        <p:txBody>
          <a:bodyPr anchor="ctr">
            <a:normAutofit/>
          </a:bodyPr>
          <a:lstStyle>
            <a:lvl1pPr algn="l">
              <a:defRPr sz="7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12518" y="5257800"/>
            <a:ext cx="11304831" cy="5715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3819" y="6531069"/>
            <a:ext cx="13373099" cy="2333796"/>
          </a:xfrm>
        </p:spPr>
        <p:txBody>
          <a:bodyPr anchor="ctr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6283" y="4767263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719" y="4866209"/>
            <a:ext cx="1169651" cy="5476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701478" y="972008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672278" y="4357959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74996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820" y="3657601"/>
            <a:ext cx="13373100" cy="4087268"/>
          </a:xfrm>
        </p:spPr>
        <p:txBody>
          <a:bodyPr anchor="b">
            <a:normAutofit/>
          </a:bodyPr>
          <a:lstStyle>
            <a:lvl1pPr algn="l"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820" y="7772400"/>
            <a:ext cx="13373100" cy="109443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6283" y="7367588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7719" y="7474631"/>
            <a:ext cx="1169651" cy="5476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4854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274924" y="914400"/>
            <a:ext cx="12590889" cy="4343400"/>
          </a:xfrm>
        </p:spPr>
        <p:txBody>
          <a:bodyPr anchor="ctr">
            <a:normAutofit/>
          </a:bodyPr>
          <a:lstStyle>
            <a:lvl1pPr algn="l">
              <a:defRPr sz="7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3818" y="6515100"/>
            <a:ext cx="13373100" cy="12573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600">
                <a:solidFill>
                  <a:schemeClr val="accent1"/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820" y="7772400"/>
            <a:ext cx="13373100" cy="109443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6283" y="7367588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7719" y="7474631"/>
            <a:ext cx="1169651" cy="5476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701478" y="972008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672278" y="4357959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72506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819" y="941111"/>
            <a:ext cx="13373099" cy="4320030"/>
          </a:xfrm>
        </p:spPr>
        <p:txBody>
          <a:bodyPr anchor="ctr">
            <a:normAutofit/>
          </a:bodyPr>
          <a:lstStyle>
            <a:lvl1pPr algn="l"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3818" y="6515100"/>
            <a:ext cx="13373100" cy="12573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600">
                <a:solidFill>
                  <a:schemeClr val="accent1"/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820" y="7772400"/>
            <a:ext cx="13373100" cy="109443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6283" y="7367588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7719" y="7474631"/>
            <a:ext cx="1169651" cy="5476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670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6715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6283" y="1071563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9984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942219" y="941108"/>
            <a:ext cx="3311402" cy="7925726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3818" y="941108"/>
            <a:ext cx="9715500" cy="79257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6283" y="1071563"/>
            <a:ext cx="2382791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1392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739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29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298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352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204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 White-to-Grey Gradient">
    <p:bg>
      <p:bgPr>
        <a:gradFill>
          <a:gsLst>
            <a:gs pos="0">
              <a:schemeClr val="bg1"/>
            </a:gs>
            <a:gs pos="100000">
              <a:schemeClr val="bg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726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 Dark Purple Gradient">
    <p:bg>
      <p:bgPr>
        <a:gradFill flip="none" rotWithShape="1">
          <a:gsLst>
            <a:gs pos="0">
              <a:schemeClr val="accent1"/>
            </a:gs>
            <a:gs pos="100000">
              <a:schemeClr val="accent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763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0600" y="1028699"/>
            <a:ext cx="16306800" cy="1507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600" y="2738439"/>
            <a:ext cx="16306800" cy="65198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00803CBA-763D-194A-AE4D-D122C2F5AB29}"/>
              </a:ext>
            </a:extLst>
          </p:cNvPr>
          <p:cNvGrpSpPr/>
          <p:nvPr userDrawn="1"/>
        </p:nvGrpSpPr>
        <p:grpSpPr>
          <a:xfrm>
            <a:off x="0" y="8812306"/>
            <a:ext cx="18288000" cy="1474694"/>
            <a:chOff x="0" y="0"/>
            <a:chExt cx="6186311" cy="554748"/>
          </a:xfrm>
        </p:grpSpPr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42B59B7D-33C3-D345-B2A5-2355157E2AFE}"/>
                </a:ext>
              </a:extLst>
            </p:cNvPr>
            <p:cNvSpPr/>
            <p:nvPr/>
          </p:nvSpPr>
          <p:spPr>
            <a:xfrm>
              <a:off x="0" y="0"/>
              <a:ext cx="6186311" cy="554748"/>
            </a:xfrm>
            <a:custGeom>
              <a:avLst/>
              <a:gdLst/>
              <a:ahLst/>
              <a:cxnLst/>
              <a:rect l="l" t="t" r="r" b="b"/>
              <a:pathLst>
                <a:path w="6186311" h="554748">
                  <a:moveTo>
                    <a:pt x="0" y="0"/>
                  </a:moveTo>
                  <a:lnTo>
                    <a:pt x="6186311" y="0"/>
                  </a:lnTo>
                  <a:lnTo>
                    <a:pt x="6186311" y="554748"/>
                  </a:lnTo>
                  <a:lnTo>
                    <a:pt x="0" y="554748"/>
                  </a:lnTo>
                  <a:close/>
                </a:path>
              </a:pathLst>
            </a:custGeom>
            <a:solidFill>
              <a:srgbClr val="5A2C81"/>
            </a:solidFill>
          </p:spPr>
        </p:sp>
      </p:grpSp>
      <p:pic>
        <p:nvPicPr>
          <p:cNvPr id="9" name="Picture 5">
            <a:extLst>
              <a:ext uri="{FF2B5EF4-FFF2-40B4-BE49-F238E27FC236}">
                <a16:creationId xmlns:a16="http://schemas.microsoft.com/office/drawing/2014/main" id="{7D05A1F1-1523-5747-8E5D-85F5F9FDCBBC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/>
          <a:stretch>
            <a:fillRect/>
          </a:stretch>
        </p:blipFill>
        <p:spPr>
          <a:xfrm>
            <a:off x="10972800" y="9265046"/>
            <a:ext cx="6324600" cy="56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811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  <p:sldLayoutId id="2147483940" r:id="rId12"/>
    <p:sldLayoutId id="2147483941" r:id="rId13"/>
    <p:sldLayoutId id="2147483942" r:id="rId14"/>
    <p:sldLayoutId id="2147483943" r:id="rId15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8000" b="1" kern="1200">
          <a:solidFill>
            <a:schemeClr val="tx1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600" b="1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b="1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5760" userDrawn="1">
          <p15:clr>
            <a:srgbClr val="F26B43"/>
          </p15:clr>
        </p15:guide>
        <p15:guide id="3" orient="horz" pos="3240" userDrawn="1">
          <p15:clr>
            <a:srgbClr val="F26B43"/>
          </p15:clr>
        </p15:guide>
        <p15:guide id="4" orient="horz" pos="648" userDrawn="1">
          <p15:clr>
            <a:srgbClr val="F26B43"/>
          </p15:clr>
        </p15:guide>
        <p15:guide id="5" orient="horz" pos="5832" userDrawn="1">
          <p15:clr>
            <a:srgbClr val="F26B43"/>
          </p15:clr>
        </p15:guide>
        <p15:guide id="6" pos="10896" userDrawn="1">
          <p15:clr>
            <a:srgbClr val="F26B43"/>
          </p15:clr>
        </p15:guide>
        <p15:guide id="7" pos="624" userDrawn="1">
          <p15:clr>
            <a:srgbClr val="F26B43"/>
          </p15:clr>
        </p15:guide>
        <p15:guide id="8" orient="horz" pos="554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342900"/>
            <a:ext cx="4277274" cy="9957942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40832" y="-1179"/>
            <a:ext cx="3535011" cy="1028105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274320" cy="10287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9387" y="936165"/>
            <a:ext cx="13367531" cy="19213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3818" y="3200400"/>
            <a:ext cx="13373100" cy="5829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542419" y="9195656"/>
            <a:ext cx="1719425" cy="555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83819" y="9203713"/>
            <a:ext cx="11429999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7719" y="1181674"/>
            <a:ext cx="1169651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646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  <p:sldLayoutId id="2147483972" r:id="rId12"/>
    <p:sldLayoutId id="2147483973" r:id="rId13"/>
    <p:sldLayoutId id="2147483974" r:id="rId14"/>
    <p:sldLayoutId id="2147483975" r:id="rId15"/>
    <p:sldLayoutId id="2147483976" r:id="rId16"/>
    <p:sldLayoutId id="2147483951" r:id="rId17"/>
  </p:sldLayoutIdLst>
  <p:txStyles>
    <p:titleStyle>
      <a:lvl1pPr algn="l" defTabSz="6858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14350" indent="-51435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114425" indent="-428625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7145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4003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30861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7719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4577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51435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58293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in+home+support+services+alameda+county&amp;client=firefox-b-1-d&amp;tbm=lcl&amp;ei=NR5-YOvaMpfj-gSB653gBw&amp;oq=in+hom&amp;gs_l=psy-ab.1.0.0i67k1l3j0i433i67k1j0j0i67k1j0l2j0i433k1l2.117321.118387.0.120147.6.6.0.0.0.0.146.610.3j3.6.0....0...1c.1.64.psy-ab..0.6.610...0i273k1j0i433i131k1j0i457k1j0i402k1.0.3KdT2_Op6W8" TargetMode="External"/><Relationship Id="rId2" Type="http://schemas.openxmlformats.org/officeDocument/2006/relationships/hyperlink" Target="https://www.google.com/search?q=gart+alameda+county&amp;client=firefox-b-1-d&amp;tbm=lcl&amp;ei=Eht-YJJC0vH7BIC_tpAF&amp;oq=GART+al&amp;gs_l=psy-ab.1.0.0j0i10k1j0i433i10k1l2j0i10k1l6.652164.654926.0.657025.7.7.0.0.0.0.115.622.2j4.6.0....0...1c..64.psy-ab..1.6.621...0i273k1j0i433i273k1j0i433i131k1j0i433k1j0i457i67k1j0i402k1j0i67k1j0i433i67k1j0i433i131i67k1.0.IxrVUQLbjZo" TargetMode="Externa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s://www.google.com/search?q=center%20for%20elders%20independence&amp;client=firefox-b-1-d&amp;ei=rBh-YMDPOs3T-wT_k774CQ&amp;oq=Center+for+Elder&amp;gs_lcp=Cgdnd3Mtd2l6EAEYADICCAAyCAguEMcBEK8BMgIIADIICC4QxwEQrwEyCAguEMcBEK8BMgIIADICCAAyAggAMgIIADICCAA6BwgAEEcQsAM6BwgAELADEEM6BQgAEJECOggIABCxAxCDAToKCAAQsQMQgwEQQzoICC4QsQMQgwE6BQgAELEDOgsILhCxAxDHARCjAjoOCC4QxwEQrwEQkQIQkwI6BAgAEEM6CgguEMcBEK8BEEM6BwguELEDEEM6CwguELEDEMcBEK8BOggILhDHARCjAjoCCC46BAguEEM6DQguEMcBEK8BEEMQkwI6BAgAEA06CgguEMcBEK8BEA1QjidYoFhgvXZoBXACeACAAaYBiAHsEpIBBDQuMTeYAQCgAQGqAQdnd3Mtd2l6yAEJwAEB&amp;sclient=gws-wiz&amp;tbs=lf:1,lf_ui:1&amp;tbm=lcl&amp;rflfq=1&amp;num=10&amp;rldimm=16310256693418652661&amp;lqi=Ch5jZW50ZXIgZm9yIGVsZGVycyBpbmRlcGVuZGVuY2VIxKntg6ivgIAIWlAKHmNlbnRlciBmb3IgZWxkZXJzIGluZGVwZW5kZW5jZRAAEAEQAhADGAAYARgCGAMiHmNlbnRlciBmb3IgZWxkZXJzIGluZGVwZW5kZW5jZZIBDm1lZGljYWxfY2xpbmljqgEmEAEqIiIeY2VudGVyIGZvciBlbGRlcnMgaW5kZXBlbmRlbmNlKAA&amp;phdesc=IUGlI5hZnGE&amp;ved=2ahUKEwitwsqYw4vwAhXIrZ4KHXKAB-QQvS4wCHoECBAQOg&amp;rlst=f" TargetMode="External"/><Relationship Id="rId4" Type="http://schemas.openxmlformats.org/officeDocument/2006/relationships/hyperlink" Target="https://www.google.com/search?q=lifelong+over+60+clinic&amp;client=firefox-b-1-d&amp;tbm=lcl&amp;ei=rh5-YLHgLMP6-gT7trXYDA&amp;oq=Life+Long+Clinic+over+&amp;gs_l=psy-ab.1.0.0i8i13i30k1j0i390k1l2.118186.127532.0.131000.22.21.0.1.1.0.157.1886.15j5.20.0....0...1c.1.64.psy-ab..1.21.1886...0j0i273k1j0i433k1j0i433i131k1j0i67k1j0i433i131i67k1j0i433i67k1j0i10k1j0i433i10k1j0i457k1j0i22i10i30k1j0i22i30k1j0i13k1.0.ugalVZayLqU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alameda+county+care+alliance&amp;client=firefox-b-1-d&amp;tbm=lcl&amp;ei=bh9-YLXhJc_m-gTX8YvADQ&amp;oq=Alameda+County+Care+A&amp;gs_l=psy-ab.1.0.0j0i22i30k1l5j0i22i10i30k1j0i457i22i30k1j0i22i30k1l2.376208.380419.0.382666.21.13.0.8.8.0.224.1408.7j4j1.12.0....0...1c.1.64.psy-ab..2.19.1199...38j0i273k1j0i67k1j0i433k1j0i433i131k1j0i433i67k1j0i433i273k1j0i457i67k1j0i457k1.0.t0Eo6CQ_pwk" TargetMode="External"/><Relationship Id="rId7" Type="http://schemas.openxmlformats.org/officeDocument/2006/relationships/hyperlink" Target="https://www.google.com/search?q=legal+assistance+for+seniors&amp;client=firefox-b-1-d&amp;tbm=lcl&amp;ei=KCJ-YLXjOoL8-gSov4moDw&amp;oq=legal+as&amp;gs_l=psy-ab.1.0.0i273k1j0i433k1j0i433i457k1j0i402k1j0j0i433k1j0l4.73505.75720.0.77726.8.8.0.0.0.0.123.739.6j2.8.0....0...1c.1.64.psy-ab..0.8.737...0i67k1j0i433i131k1j0i457i273k1j0i433i67k1.0.f6DR5MRGFQc" TargetMode="External"/><Relationship Id="rId2" Type="http://schemas.openxmlformats.org/officeDocument/2006/relationships/hyperlink" Target="https://www.google.com/search?q=institute+on+aging+alameda+county&amp;client=firefox-b-1-d&amp;tbm=lcl&amp;ei=9R1-YPOuOMLH-wSW7ZeACA&amp;oq=institute+on+aging+Al&amp;gs_l=psy-ab.1.0.0i22i30k1l10.52708.60755.0.62987.27.18.2.7.7.0.131.1439.11j5.16.0....0...1c.1.64.psy-ab..2.25.1456...0j0i273k1j0i433i131k1j0i433k1j0i67k1j0i433i67k1j0i433i131i67k1j0i10k1j0i433i10k1.0.aLAiAmVCQcE" TargetMode="Externa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www.google.com/search?q=life+eldercare&amp;client=firefox-b-1-d&amp;tbm=lcl&amp;ei=xCF-YOPZHsTS-wTh7Za4CQ&amp;oq=life+Elder&amp;gs_l=psy-ab.1.0.0l3j0i22i30k1l7.96270.97913.0.99718.10.10.0.0.0.0.131.928.6j4.10.0....0...1c.1.64.psy-ab..0.10.927...0i273k1j0i433k1j0i433i131k1j0i67k1j0i433i67k1.0.wbSTBEqfZ0U" TargetMode="External"/><Relationship Id="rId5" Type="http://schemas.openxmlformats.org/officeDocument/2006/relationships/hyperlink" Target="https://www.google.com/search?q=meals+on+wheels+oakland&amp;client=firefox-b-1-d&amp;tbm=lcl&amp;ei=miF-YKuvJtHR-wS09oHoBA&amp;oq=Meals+on&amp;gs_l=psy-ab.1.0.0i67k1j0i433i457k1j0i402k1l2j0i273k1j0l2j0i67k1j0l2.38113.39399.0.41247.8.7.0.1.1.0.123.664.4j3.7.0....0...1c.1.64.psy-ab..0.8.665...0i433k1j0i433i131k1j0i433i67k1j0i433i457i67k1.0.cx7GmxdjZ9Y" TargetMode="External"/><Relationship Id="rId4" Type="http://schemas.openxmlformats.org/officeDocument/2006/relationships/hyperlink" Target="https://www.google.com/search?q=mercy+brown+bag+oakland&amp;client=firefox-b-1-d&amp;tbm=lcl&amp;ei=7SB-YLemNJWd-gSy764I&amp;oq=Mercy+Bro&amp;gs_l=psy-ab.1.3.0i273k1j0i433k1j0l7j0i457k1.167876.169843.0.172132.9.9.0.0.0.0.158.950.4j5.9.0....0...1c..64.psy-ab..0.9.947...0i433i131k1j0i67k1j0i433i67k1.0.--b23psa4YY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.png"/><Relationship Id="rId5" Type="http://schemas.openxmlformats.org/officeDocument/2006/relationships/hyperlink" Target="https://pixabay.com/illustrations/thank-you-text-message-note-394180/" TargetMode="Externa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07166-D516-4357-A90E-A8DB3189CA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700088"/>
            <a:ext cx="13716000" cy="4564857"/>
          </a:xfrm>
        </p:spPr>
        <p:txBody>
          <a:bodyPr>
            <a:normAutofit fontScale="90000"/>
          </a:bodyPr>
          <a:lstStyle/>
          <a:p>
            <a:r>
              <a:rPr lang="en-US" dirty="0"/>
              <a:t>Older Adult Mental Health &amp; Wellness</a:t>
            </a:r>
            <a:br>
              <a:rPr lang="en-US" dirty="0"/>
            </a:br>
            <a:r>
              <a:rPr lang="en-US" altLang="en-US" dirty="0">
                <a:latin typeface="Arial Narrow" panose="020B0606020202030204" pitchFamily="34" charset="0"/>
              </a:rPr>
              <a:t> </a:t>
            </a:r>
            <a:r>
              <a:rPr lang="en-US" altLang="en-US" sz="3000" dirty="0">
                <a:latin typeface="Arial Narrow" panose="020B0606020202030204" pitchFamily="34" charset="0"/>
              </a:rPr>
              <a:t>Sponsored by the Office of Supervisor Keith Carson (District 5) </a:t>
            </a:r>
            <a:br>
              <a:rPr lang="en-US" altLang="en-US" dirty="0">
                <a:latin typeface="Arial Narrow" panose="020B0606020202030204" pitchFamily="34" charset="0"/>
              </a:rPr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C2A64C-1F17-45C4-A8F1-D30C476840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4229100"/>
            <a:ext cx="14782800" cy="5729287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en-US" dirty="0"/>
              <a:t>Presenters:</a:t>
            </a:r>
          </a:p>
          <a:p>
            <a:r>
              <a:rPr lang="en-US" b="1" dirty="0"/>
              <a:t>Kate Jones, RN,MS, MSN</a:t>
            </a:r>
          </a:p>
          <a:p>
            <a:r>
              <a:rPr lang="en-US" dirty="0"/>
              <a:t>Director of Adult and Older Adult Services, Alameda County Behavioral Health</a:t>
            </a:r>
          </a:p>
          <a:p>
            <a:r>
              <a:rPr lang="en-US" b="1" dirty="0"/>
              <a:t>Lynn Trinh O’Leary, Psy.D</a:t>
            </a:r>
          </a:p>
          <a:p>
            <a:r>
              <a:rPr lang="en-US" dirty="0"/>
              <a:t>Director of Program Operations, Felton Institute</a:t>
            </a:r>
          </a:p>
          <a:p>
            <a:r>
              <a:rPr lang="en-US" dirty="0"/>
              <a:t>April 29,2021</a:t>
            </a:r>
          </a:p>
          <a:p>
            <a:pPr algn="l"/>
            <a:endParaRPr lang="en-US" dirty="0"/>
          </a:p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b="0" dirty="0">
              <a:latin typeface="Berlin Sans FB Demi" panose="020E0802020502020306" pitchFamily="34" charset="0"/>
              <a:ea typeface="Noto Sans CJK KR Black" panose="020B0A00000000000000" pitchFamily="34" charset="-128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B796DA-75BD-4421-BADB-C79CFAAFC0D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9127024"/>
            <a:ext cx="3543300" cy="611507"/>
          </a:xfrm>
          <a:prstGeom prst="rect">
            <a:avLst/>
          </a:prstGeom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B2EE54F6-2F7B-41BA-A2AC-B154407011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3406026" y="8319780"/>
            <a:ext cx="1986751" cy="1614488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3F004B35-BB8C-425D-9C9C-E365D3461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429000" y="7354510"/>
            <a:ext cx="182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그림 13">
            <a:extLst>
              <a:ext uri="{FF2B5EF4-FFF2-40B4-BE49-F238E27FC236}">
                <a16:creationId xmlns:a16="http://schemas.microsoft.com/office/drawing/2014/main" id="{6EE1668D-2FAE-480E-B444-525F9B799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808" y="9067652"/>
            <a:ext cx="83185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207FB982-ABE1-4554-B75B-616F28E78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5728" y="8793957"/>
            <a:ext cx="5989139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erlin Sans FB Demi" panose="020E0802020502020306" pitchFamily="34" charset="0"/>
                <a:ea typeface="Noto Sans CJK KR Black" panose="020B0A00000000000000" pitchFamily="34" charset="-128"/>
                <a:cs typeface="Arial" panose="020B0604020202020204" pitchFamily="34" charset="0"/>
              </a:rPr>
              <a:t>Alameda County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erlin Sans FB Demi" panose="020E0802020502020306" pitchFamily="34" charset="0"/>
                <a:ea typeface="Noto Sans CJK KR Black" panose="020B0A00000000000000" pitchFamily="34" charset="-128"/>
                <a:cs typeface="Arial" panose="020B0604020202020204" pitchFamily="34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erlin Sans FB Demi" panose="020E0802020502020306" pitchFamily="34" charset="0"/>
                <a:ea typeface="Noto Sans CJK KR Black" panose="020B0A00000000000000" pitchFamily="34" charset="-128"/>
                <a:cs typeface="Arial" panose="020B0604020202020204" pitchFamily="34" charset="0"/>
              </a:rPr>
              <a:t>Behavioral Health Care Services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oto Sans CJK TC DemiLight" panose="020B0400000000000000" pitchFamily="34" charset="-128"/>
                <a:ea typeface="Noto Sans CJK TC DemiLight" panose="020B0400000000000000" pitchFamily="34" charset="-128"/>
                <a:cs typeface="Arial" panose="020B0604020202020204" pitchFamily="34" charset="0"/>
              </a:rPr>
              <a:t>MENTAL HEALTH &amp; SUBSTANCE USE SERVICES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61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56DA5A-95B2-4900-A011-AEF198B45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</a:rPr>
              <a:t>STRATEGIES TO SUPPORT OLDER ADULTS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F8BDD63-A43C-4E3D-A723-D2A52AE40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3818" y="2095500"/>
            <a:ext cx="13373100" cy="7543800"/>
          </a:xfrm>
        </p:spPr>
        <p:txBody>
          <a:bodyPr>
            <a:normAutofit lnSpcReduction="10000"/>
          </a:bodyPr>
          <a:lstStyle/>
          <a:p>
            <a:pPr lvl="0" defTabSz="914400">
              <a:defRPr/>
            </a:pPr>
            <a:r>
              <a:rPr lang="en-US" sz="3000" b="1" dirty="0">
                <a:solidFill>
                  <a:prstClr val="black"/>
                </a:solidFill>
              </a:rPr>
              <a:t>Psychiatry: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Get a medication assessment 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Education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Mental Health Resources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endParaRPr lang="en-US" sz="2800" b="1" dirty="0">
              <a:solidFill>
                <a:prstClr val="black"/>
              </a:solidFill>
            </a:endParaRPr>
          </a:p>
          <a:p>
            <a:pPr marL="914400" lvl="1" indent="-457200" defTabSz="914400">
              <a:defRPr/>
            </a:pPr>
            <a:r>
              <a:rPr lang="en-US" sz="2800" b="1" dirty="0">
                <a:solidFill>
                  <a:prstClr val="black"/>
                </a:solidFill>
              </a:rPr>
              <a:t>Communicating with family members and care providers</a:t>
            </a:r>
            <a:r>
              <a:rPr lang="en-US" sz="2800" dirty="0">
                <a:solidFill>
                  <a:prstClr val="black"/>
                </a:solidFill>
              </a:rPr>
              <a:t>: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Consistent communication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Creating a support network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Create a system to track appointments and changes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Release of Information</a:t>
            </a:r>
          </a:p>
          <a:p>
            <a:pPr marL="685800" lvl="1" indent="0" defTabSz="914400">
              <a:buNone/>
              <a:defRPr/>
            </a:pPr>
            <a:endParaRPr lang="en-US" sz="900" dirty="0">
              <a:solidFill>
                <a:prstClr val="black"/>
              </a:solidFill>
            </a:endParaRPr>
          </a:p>
          <a:p>
            <a:pPr lvl="0"/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b="1" dirty="0">
                <a:solidFill>
                  <a:prstClr val="black"/>
                </a:solidFill>
              </a:rPr>
              <a:t>End of Life Planning: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Discussions of end-of-life planning 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Alameda County Care Alliance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6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81D64B2-39A1-4B73-B476-EB1AAABD1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STRATEGIES TO SUPPORT FAMILY MEMBERS AND CARE GIVERS</a:t>
            </a:r>
            <a:br>
              <a:rPr lang="en-US" b="1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A3939D-01BE-49D1-966D-16F463906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3818" y="3200400"/>
            <a:ext cx="13373100" cy="6438900"/>
          </a:xfrm>
        </p:spPr>
        <p:txBody>
          <a:bodyPr>
            <a:normAutofit lnSpcReduction="10000"/>
          </a:bodyPr>
          <a:lstStyle/>
          <a:p>
            <a:r>
              <a:rPr lang="en-US" sz="2800" b="1" dirty="0"/>
              <a:t>Collateral services with family members and care providers: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dirty="0"/>
              <a:t>Education around Fall Risk Preventions 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dirty="0"/>
              <a:t>Education around safety in home/residence 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dirty="0"/>
              <a:t>Support to connect with social workers to provide comprehensive support 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dirty="0"/>
              <a:t>How to manage depression and isolation</a:t>
            </a:r>
          </a:p>
          <a:p>
            <a:pPr lvl="0" defTabSz="914400">
              <a:defRPr/>
            </a:pPr>
            <a:endParaRPr lang="en-US" sz="1050" dirty="0"/>
          </a:p>
          <a:p>
            <a:r>
              <a:rPr lang="en-US" sz="2800" b="1" dirty="0"/>
              <a:t>Psychoeducation around medication management: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How to manage/administer medications at home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Options for medication administration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Tracking med changes and interactions</a:t>
            </a:r>
          </a:p>
          <a:p>
            <a:endParaRPr lang="en-US" dirty="0"/>
          </a:p>
          <a:p>
            <a:r>
              <a:rPr lang="en-US" b="1" dirty="0"/>
              <a:t>PROVIDE OPPORTUNITIES FOR CHOICE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40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EF3C3-4921-472A-A552-ED0912CC7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</a:rPr>
              <a:t>Older Adult- Specific Resources</a:t>
            </a:r>
            <a:br>
              <a:rPr lang="en-US" b="1" dirty="0">
                <a:solidFill>
                  <a:prstClr val="black"/>
                </a:solidFill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11496E-B0DC-48F7-A47A-FCAFAC35D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3818" y="2400300"/>
            <a:ext cx="13373100" cy="7461619"/>
          </a:xfrm>
        </p:spPr>
        <p:txBody>
          <a:bodyPr>
            <a:norm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Geriatric Assessment Response Team (GART) 409 Jackson St, Hayward, CA 94544 </a:t>
            </a:r>
            <a:r>
              <a:rPr lang="en-US" dirty="0">
                <a:solidFill>
                  <a:prstClr val="black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(510) 383-5020</a:t>
            </a:r>
            <a:endParaRPr lang="en-US" dirty="0">
              <a:solidFill>
                <a:prstClr val="black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Adult Protective Services: Toll-free Elder Abuse Hotline (866-CALL-APS)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In Home Supportive Services: 6955 Foothill Blvd #300, Oakland, CA 94605 </a:t>
            </a:r>
            <a:r>
              <a:rPr lang="en-US" dirty="0">
                <a:solidFill>
                  <a:prstClr val="black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(510) 577-1900</a:t>
            </a:r>
            <a:endParaRPr lang="en-US" dirty="0">
              <a:solidFill>
                <a:prstClr val="black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Life Long Over 60 Clinic: 3260 Sacramento St, Berkeley, CA 94702 </a:t>
            </a:r>
            <a:r>
              <a:rPr lang="en-US" dirty="0">
                <a:solidFill>
                  <a:prstClr val="black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510) 981-4100</a:t>
            </a:r>
            <a:endParaRPr lang="en-US" dirty="0">
              <a:solidFill>
                <a:prstClr val="black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Center for Elders Independence (CEI): </a:t>
            </a:r>
          </a:p>
          <a:p>
            <a:pPr marL="1257300" lvl="2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Senior Center in Oakland, California · 510 17th Street, Oakland, CA, CA 94612 · (844) 319-1150</a:t>
            </a:r>
          </a:p>
          <a:p>
            <a:pPr marL="1257300" lvl="2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San Leandro PACE Center 1850 Fairway Dr, San Leandro, CA 94577 </a:t>
            </a:r>
            <a:r>
              <a:rPr lang="en-US" sz="2400" dirty="0">
                <a:solidFill>
                  <a:prstClr val="black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(510) 433-1150</a:t>
            </a:r>
            <a:endParaRPr lang="en-US" sz="2400" dirty="0">
              <a:solidFill>
                <a:prstClr val="black"/>
              </a:solidFill>
            </a:endParaRPr>
          </a:p>
          <a:p>
            <a:pPr marL="1257300" lvl="2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Berkeley PACE Center 1497 Alcatraz Ave, Berkeley, CA 94702 </a:t>
            </a:r>
            <a:r>
              <a:rPr lang="en-US" sz="2400" dirty="0">
                <a:solidFill>
                  <a:prstClr val="black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((510) 433-1150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128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06987-022D-44B0-AD0A-FEEFFB56F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</a:rPr>
              <a:t>Older Adult- Specific Resources</a:t>
            </a:r>
            <a:br>
              <a:rPr lang="en-US" b="1" dirty="0">
                <a:solidFill>
                  <a:prstClr val="black"/>
                </a:solidFill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974946-DAA0-46A0-9AC9-023EF2061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3818" y="2857500"/>
            <a:ext cx="13373100" cy="6493335"/>
          </a:xfrm>
        </p:spPr>
        <p:txBody>
          <a:bodyPr>
            <a:normAutofit fontScale="92500"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Institute on Aging: 6955 Foothill Blvd #100, Oakland, CA 94605 </a:t>
            </a:r>
            <a:r>
              <a:rPr lang="en-US" dirty="0">
                <a:solidFill>
                  <a:prstClr val="black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(510) 577-1900</a:t>
            </a:r>
            <a:endParaRPr lang="en-US" dirty="0">
              <a:solidFill>
                <a:prstClr val="black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Support groups for care givers: (</a:t>
            </a:r>
            <a:r>
              <a:rPr lang="en-US" dirty="0" err="1">
                <a:solidFill>
                  <a:prstClr val="black"/>
                </a:solidFill>
              </a:rPr>
              <a:t>ALZConnected</a:t>
            </a:r>
            <a:r>
              <a:rPr lang="en-US" dirty="0">
                <a:solidFill>
                  <a:prstClr val="black"/>
                </a:solidFill>
              </a:rPr>
              <a:t>® (alzconnected.org), Caregiver Nation)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Alzheimer’s Association:  24/7 Helpline: 800.272.3900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Alameda County Care Alliance:  8501 International Blvd, Oakland, CA 94621 </a:t>
            </a:r>
            <a:r>
              <a:rPr lang="en-US" dirty="0">
                <a:solidFill>
                  <a:prstClr val="black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(510) 544-8910</a:t>
            </a:r>
            <a:endParaRPr lang="en-US" dirty="0">
              <a:solidFill>
                <a:prstClr val="black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Mercy Brown Bag: 3431 Foothill Blvd, Oakland, CA 94601 </a:t>
            </a:r>
            <a:r>
              <a:rPr lang="en-US" dirty="0">
                <a:solidFill>
                  <a:prstClr val="black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(510) 534-8540</a:t>
            </a:r>
            <a:endParaRPr lang="en-US" dirty="0">
              <a:solidFill>
                <a:prstClr val="black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Meals on Wheels: </a:t>
            </a:r>
          </a:p>
          <a:p>
            <a:pPr marL="1257300" lvl="2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1721 Broadway, Oakland, CA 94612 </a:t>
            </a:r>
            <a:r>
              <a:rPr lang="en-US" sz="2400" dirty="0">
                <a:solidFill>
                  <a:prstClr val="black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(510) 777-9560</a:t>
            </a:r>
            <a:endParaRPr lang="en-US" sz="2400" dirty="0">
              <a:solidFill>
                <a:prstClr val="black"/>
              </a:solidFill>
            </a:endParaRPr>
          </a:p>
          <a:p>
            <a:pPr marL="1257300" lvl="2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prstClr val="black"/>
                </a:solidFill>
              </a:rPr>
              <a:t>2235 Polvorosa Ave #260, San Leandro, CA 94577 </a:t>
            </a:r>
            <a:r>
              <a:rPr lang="en-US" sz="2400" dirty="0">
                <a:solidFill>
                  <a:prstClr val="black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(510) 582-1263</a:t>
            </a:r>
            <a:endParaRPr lang="en-US" sz="2400" dirty="0">
              <a:solidFill>
                <a:prstClr val="black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Life Elder Care: 39055 Hastings St, Fremont, CA 94538 </a:t>
            </a:r>
            <a:r>
              <a:rPr lang="en-US" dirty="0">
                <a:solidFill>
                  <a:prstClr val="black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(510) 894-0370</a:t>
            </a:r>
            <a:endParaRPr lang="en-US" dirty="0">
              <a:solidFill>
                <a:prstClr val="black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Legal Assistance for Seniors (LAS): 333 </a:t>
            </a:r>
            <a:r>
              <a:rPr lang="en-US" dirty="0" err="1">
                <a:solidFill>
                  <a:prstClr val="black"/>
                </a:solidFill>
              </a:rPr>
              <a:t>Hegenberger</a:t>
            </a:r>
            <a:r>
              <a:rPr lang="en-US" dirty="0">
                <a:solidFill>
                  <a:prstClr val="black"/>
                </a:solidFill>
              </a:rPr>
              <a:t> Rd Suite 850, Oakland, CA 94621 </a:t>
            </a:r>
            <a:r>
              <a:rPr lang="en-US" dirty="0">
                <a:solidFill>
                  <a:prstClr val="black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(510) 832-3040</a:t>
            </a:r>
            <a:endParaRPr lang="en-US" dirty="0">
              <a:solidFill>
                <a:prstClr val="black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Housing and Economics Rights Association (HERA): (510) 271-8443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670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79A36-2BAD-4393-8224-EDD60AAE3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General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FE0B0-FAB9-4C66-8F64-0024A4E84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371600" lvl="2" indent="0" algn="ctr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ACBH ACCESS PROGRAM </a:t>
            </a:r>
            <a:br>
              <a:rPr lang="en-US" dirty="0"/>
            </a:br>
            <a:r>
              <a:rPr 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Acute Crisis Care and Evaluation for Systemwide Services</a:t>
            </a:r>
            <a:br>
              <a:rPr lang="en-US" dirty="0"/>
            </a:br>
            <a:r>
              <a:rPr lang="en-US" b="1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1-800-491-9099</a:t>
            </a:r>
            <a:endParaRPr lang="en-US" dirty="0"/>
          </a:p>
          <a:p>
            <a:pPr lvl="1" algn="ctr"/>
            <a:endParaRPr lang="en-US" sz="21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lvl="1" algn="ctr"/>
            <a:r>
              <a:rPr lang="en-US" sz="2100" b="0" dirty="0">
                <a:solidFill>
                  <a:srgbClr val="000000"/>
                </a:solidFill>
                <a:latin typeface="Verdana" panose="020B0604030504040204" pitchFamily="34" charset="0"/>
              </a:rPr>
              <a:t>Crisis Support Services of Alameda County (24-hr crisis line) (800) 309-2131</a:t>
            </a:r>
          </a:p>
          <a:p>
            <a:pPr lvl="1" algn="ctr"/>
            <a:endParaRPr lang="en-US" sz="21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lvl="1" algn="ctr"/>
            <a:endParaRPr lang="en-US" sz="2100" b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en-US" b="1" dirty="0"/>
              <a:t>Mild-to-Moderate Mental Health:</a:t>
            </a:r>
          </a:p>
          <a:p>
            <a:pPr lvl="1" algn="ctr"/>
            <a:r>
              <a:rPr lang="en-US" sz="2100" b="0" dirty="0">
                <a:solidFill>
                  <a:srgbClr val="000000"/>
                </a:solidFill>
                <a:latin typeface="Verdana" panose="020B0604030504040204" pitchFamily="34" charset="0"/>
              </a:rPr>
              <a:t>Alameda Alliance/Beacon: 855-856-0577</a:t>
            </a:r>
          </a:p>
          <a:p>
            <a:pPr lvl="1" algn="ctr"/>
            <a:r>
              <a:rPr lang="en-US" sz="2100" b="0" dirty="0">
                <a:solidFill>
                  <a:srgbClr val="000000"/>
                </a:solidFill>
                <a:latin typeface="Verdana" panose="020B0604030504040204" pitchFamily="34" charset="0"/>
              </a:rPr>
              <a:t>Kaiser: 510-752-1075</a:t>
            </a:r>
          </a:p>
          <a:p>
            <a:pPr lvl="1" algn="ctr"/>
            <a:r>
              <a:rPr lang="en-US" sz="2100" b="0" dirty="0">
                <a:solidFill>
                  <a:srgbClr val="000000"/>
                </a:solidFill>
                <a:latin typeface="Verdana" panose="020B0604030504040204" pitchFamily="34" charset="0"/>
              </a:rPr>
              <a:t>Anthem Blue Cross: 888-831-2246</a:t>
            </a:r>
          </a:p>
          <a:p>
            <a:pPr lvl="1" algn="ctr"/>
            <a:r>
              <a:rPr lang="en-US" sz="2100" dirty="0">
                <a:solidFill>
                  <a:srgbClr val="000000"/>
                </a:solidFill>
                <a:latin typeface="Verdana" panose="020B0604030504040204" pitchFamily="34" charset="0"/>
              </a:rPr>
              <a:t>Your Health Care provider customer service line</a:t>
            </a:r>
            <a:endParaRPr lang="en-US" sz="2100" b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838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B796DA-75BD-4421-BADB-C79CFAAFC0D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159" y="9127024"/>
            <a:ext cx="3543300" cy="611507"/>
          </a:xfrm>
          <a:prstGeom prst="rect">
            <a:avLst/>
          </a:prstGeom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B2EE54F6-2F7B-41BA-A2AC-B154407011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125200" y="7087385"/>
            <a:ext cx="2291552" cy="16764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764DA2C-47AB-42AA-B88B-964E5945ED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572000" y="487509"/>
            <a:ext cx="9144000" cy="6858000"/>
          </a:xfrm>
          <a:prstGeom prst="rect">
            <a:avLst/>
          </a:prstGeom>
        </p:spPr>
      </p:pic>
      <p:sp>
        <p:nvSpPr>
          <p:cNvPr id="14" name="Rectangle 3">
            <a:extLst>
              <a:ext uri="{FF2B5EF4-FFF2-40B4-BE49-F238E27FC236}">
                <a16:creationId xmlns:a16="http://schemas.microsoft.com/office/drawing/2014/main" id="{656A62FC-BDB7-4A9C-9DA2-57F90313B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7501901"/>
            <a:ext cx="5989139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erlin Sans FB Demi" panose="020E0802020502020306" pitchFamily="34" charset="0"/>
                <a:ea typeface="Noto Sans CJK KR Black" panose="020B0A00000000000000" pitchFamily="34" charset="-128"/>
                <a:cs typeface="Arial" panose="020B0604020202020204" pitchFamily="34" charset="0"/>
              </a:rPr>
              <a:t>Alameda County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erlin Sans FB Demi" panose="020E0802020502020306" pitchFamily="34" charset="0"/>
                <a:ea typeface="Noto Sans CJK KR Black" panose="020B0A00000000000000" pitchFamily="34" charset="-128"/>
                <a:cs typeface="Arial" panose="020B0604020202020204" pitchFamily="34" charset="0"/>
              </a:rPr>
            </a:b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erlin Sans FB Demi" panose="020E0802020502020306" pitchFamily="34" charset="0"/>
                <a:ea typeface="Noto Sans CJK KR Black" panose="020B0A00000000000000" pitchFamily="34" charset="-128"/>
                <a:cs typeface="Arial" panose="020B0604020202020204" pitchFamily="34" charset="0"/>
              </a:rPr>
              <a:t>Behavioral Health Care Services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oto Sans CJK TC DemiLight" panose="020B0400000000000000" pitchFamily="34" charset="-128"/>
                <a:ea typeface="Noto Sans CJK TC DemiLight" panose="020B0400000000000000" pitchFamily="34" charset="-128"/>
                <a:cs typeface="Arial" panose="020B0604020202020204" pitchFamily="34" charset="0"/>
              </a:rPr>
              <a:t>MENTAL HEALTH &amp; SUBSTANCE USE SERVICES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5" name="그림 13">
            <a:extLst>
              <a:ext uri="{FF2B5EF4-FFF2-40B4-BE49-F238E27FC236}">
                <a16:creationId xmlns:a16="http://schemas.microsoft.com/office/drawing/2014/main" id="{3F6AC7CD-1F3C-49C8-BA5F-68B34332A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7799227"/>
            <a:ext cx="83185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6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8A5D3-A2D3-4835-A75C-2EE4F460B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600" dirty="0">
                <a:latin typeface="Calibri"/>
                <a:cs typeface="Calibri"/>
              </a:rPr>
              <a:t>Community Mental Health Webinar series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9169E2-28CC-4CD5-B565-D80A2886A4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GOALS:</a:t>
            </a:r>
          </a:p>
          <a:p>
            <a:pPr marL="0" indent="0">
              <a:buNone/>
            </a:pPr>
            <a:endParaRPr lang="en-US" sz="3600" dirty="0"/>
          </a:p>
          <a:p>
            <a:pPr lvl="1"/>
            <a:r>
              <a:rPr lang="en-US" sz="3600" dirty="0"/>
              <a:t>How and where to access services for older adults</a:t>
            </a:r>
          </a:p>
          <a:p>
            <a:pPr marL="685800" lvl="1" indent="0">
              <a:buNone/>
            </a:pPr>
            <a:endParaRPr lang="en-US" sz="3600" dirty="0"/>
          </a:p>
          <a:p>
            <a:pPr lvl="1"/>
            <a:r>
              <a:rPr lang="en-US" sz="3600" dirty="0"/>
              <a:t>Understand the concerns of older adults and their loved ones</a:t>
            </a:r>
          </a:p>
          <a:p>
            <a:pPr marL="685800" lvl="1" indent="0">
              <a:buNone/>
            </a:pPr>
            <a:endParaRPr lang="en-US" sz="3600" dirty="0"/>
          </a:p>
          <a:p>
            <a:pPr lvl="1"/>
            <a:r>
              <a:rPr lang="en-US" sz="3600" dirty="0"/>
              <a:t>How to address older adult mental wellness</a:t>
            </a:r>
          </a:p>
        </p:txBody>
      </p:sp>
    </p:spTree>
    <p:extLst>
      <p:ext uri="{BB962C8B-B14F-4D97-AF65-F5344CB8AC3E}">
        <p14:creationId xmlns:p14="http://schemas.microsoft.com/office/powerpoint/2010/main" val="374982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40341-A8F1-45D5-8198-0866F006B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Alameda County Behavioral Health (ACBH)</a:t>
            </a:r>
            <a:br>
              <a:rPr lang="en-US" sz="4000" dirty="0"/>
            </a:br>
            <a:r>
              <a:rPr lang="en-US" sz="4000" dirty="0"/>
              <a:t>Who We Serve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9C23C-177F-4B0D-927A-2C3C53060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3818" y="3200400"/>
            <a:ext cx="13373100" cy="6667500"/>
          </a:xfrm>
        </p:spPr>
        <p:txBody>
          <a:bodyPr>
            <a:normAutofit/>
          </a:bodyPr>
          <a:lstStyle/>
          <a:p>
            <a:r>
              <a:rPr lang="en-US" sz="3800" dirty="0"/>
              <a:t>Alameda County Behavioral Health Adult and Older Adult System of Care serves adults 18 and above whose serious mental illness is moderate-to-severe and/or whose substance use seriously impacts his/her/their day-to-day activities of daily living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3800" dirty="0"/>
              <a:t>Individuals who are Medi-Cal recipients, Medi-Cal eligible, Medi-Cal/Medicare recipients (Medi-Medi), HealthPAC recipients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45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D643C-46EF-42C7-981D-05A7C8DE9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388" y="495300"/>
            <a:ext cx="13367531" cy="192133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How Do I/My Loved One Get Services?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1E316-3322-4367-A227-3D7E0FDB2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3818" y="2019300"/>
            <a:ext cx="13373100" cy="7543800"/>
          </a:xfrm>
        </p:spPr>
        <p:txBody>
          <a:bodyPr>
            <a:noAutofit/>
          </a:bodyPr>
          <a:lstStyle/>
          <a:p>
            <a:r>
              <a:rPr lang="en-US" sz="3200" b="1" dirty="0"/>
              <a:t>Common entry points into </a:t>
            </a:r>
            <a:r>
              <a:rPr lang="en-US" sz="3200" b="1"/>
              <a:t>our system</a:t>
            </a:r>
            <a:endParaRPr lang="en-US" sz="3200" b="1" dirty="0"/>
          </a:p>
          <a:p>
            <a:pPr lvl="1"/>
            <a:r>
              <a:rPr lang="en-US" sz="2800" dirty="0"/>
              <a:t>Emergency Departments</a:t>
            </a:r>
          </a:p>
          <a:p>
            <a:pPr lvl="1"/>
            <a:r>
              <a:rPr lang="en-US" sz="2800" dirty="0"/>
              <a:t>Crisis Stabilization Units</a:t>
            </a:r>
          </a:p>
          <a:p>
            <a:pPr lvl="1"/>
            <a:r>
              <a:rPr lang="en-US" sz="2800" dirty="0"/>
              <a:t>Referrals from Family/Self through our ACCESS line (eligibility, screening, and referrals for specialty mental health services in Alameda County)</a:t>
            </a:r>
          </a:p>
          <a:p>
            <a:pPr lvl="1"/>
            <a:r>
              <a:rPr lang="en-US" sz="2800" dirty="0"/>
              <a:t>Other programs or services in the community</a:t>
            </a:r>
          </a:p>
          <a:p>
            <a:pPr lvl="1"/>
            <a:endParaRPr lang="en-US" sz="2800" dirty="0"/>
          </a:p>
          <a:p>
            <a:pPr lvl="1"/>
            <a:r>
              <a:rPr lang="en-US" sz="3200" b="1" dirty="0"/>
              <a:t>For those that do not qualify for specialty mental health services:</a:t>
            </a:r>
          </a:p>
          <a:p>
            <a:pPr lvl="2"/>
            <a:r>
              <a:rPr lang="en-US" sz="2400" dirty="0"/>
              <a:t>Alameda Alliance</a:t>
            </a:r>
          </a:p>
          <a:p>
            <a:pPr lvl="2"/>
            <a:r>
              <a:rPr lang="en-US" sz="2400" dirty="0"/>
              <a:t>Anthem Blue Cross</a:t>
            </a:r>
          </a:p>
          <a:p>
            <a:pPr lvl="2"/>
            <a:r>
              <a:rPr lang="en-US" sz="2400" dirty="0"/>
              <a:t>Kaiser</a:t>
            </a:r>
          </a:p>
          <a:p>
            <a:pPr lvl="2"/>
            <a:r>
              <a:rPr lang="en-US" sz="2400" dirty="0"/>
              <a:t>Contact your private/commercial insurer customer service</a:t>
            </a:r>
          </a:p>
          <a:p>
            <a:pPr lvl="2"/>
            <a:endParaRPr lang="en-US" sz="2400" dirty="0"/>
          </a:p>
          <a:p>
            <a:pPr lvl="2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1319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BB156-A914-4A98-9D67-C27CFE11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342900"/>
            <a:ext cx="15773400" cy="1551216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ACBH Mental Health Services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A172E-C16B-4C84-A33E-3FF3E76AE4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1400" y="1701479"/>
            <a:ext cx="13449300" cy="803783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5700" b="1" u="sng" dirty="0"/>
              <a:t>Older Adult Specific Services:</a:t>
            </a:r>
          </a:p>
          <a:p>
            <a:r>
              <a:rPr lang="en-US" dirty="0"/>
              <a:t>Geriatric Assessment Response Team (GART)- assessment &amp; referral</a:t>
            </a:r>
          </a:p>
          <a:p>
            <a:r>
              <a:rPr lang="en-US" dirty="0"/>
              <a:t>Older Adult Service Team (Felton Institute)- case management</a:t>
            </a:r>
          </a:p>
          <a:p>
            <a:r>
              <a:rPr lang="en-US" dirty="0"/>
              <a:t>Circa 60 Full-Service Partnership (BACS)- intensive case management</a:t>
            </a:r>
          </a:p>
          <a:p>
            <a:r>
              <a:rPr lang="en-US" dirty="0"/>
              <a:t>Morton Baker Center Mental Health Rehabilitation Center</a:t>
            </a:r>
          </a:p>
          <a:p>
            <a:pPr marL="0" indent="0">
              <a:buNone/>
            </a:pPr>
            <a:endParaRPr lang="en-US" sz="5700" dirty="0"/>
          </a:p>
          <a:p>
            <a:pPr marL="0" indent="0">
              <a:buNone/>
            </a:pPr>
            <a:r>
              <a:rPr lang="en-US" sz="5700" b="1" u="sng" dirty="0"/>
              <a:t>General Mental Health Services:</a:t>
            </a:r>
          </a:p>
          <a:p>
            <a:pPr lvl="0"/>
            <a:r>
              <a:rPr lang="en-US" dirty="0"/>
              <a:t>Assessment, Therapy, Psychiatric medication support, management, and consultation; Urgent medication support</a:t>
            </a:r>
          </a:p>
          <a:p>
            <a:pPr lvl="0"/>
            <a:r>
              <a:rPr lang="en-US" dirty="0"/>
              <a:t>Case Management/Intensive Case Management for care coordination and support</a:t>
            </a:r>
          </a:p>
          <a:p>
            <a:pPr lvl="0"/>
            <a:r>
              <a:rPr lang="en-US" dirty="0"/>
              <a:t>Inpatient hospitalization</a:t>
            </a:r>
          </a:p>
          <a:p>
            <a:pPr lvl="0"/>
            <a:r>
              <a:rPr lang="en-US" dirty="0"/>
              <a:t>Housing support services like supported residential living; Employment; Outreach and Engagement</a:t>
            </a:r>
          </a:p>
          <a:p>
            <a:pPr lvl="0"/>
            <a:r>
              <a:rPr lang="en-US" dirty="0"/>
              <a:t>Community Integration Services for persons transitioning from the criminal justice system</a:t>
            </a:r>
          </a:p>
          <a:p>
            <a:pPr lvl="0"/>
            <a:r>
              <a:rPr lang="en-US" dirty="0"/>
              <a:t>Prevention and Early Intervention Services for Underserved English Limited Proficiency Services</a:t>
            </a:r>
          </a:p>
          <a:p>
            <a:pPr lvl="0"/>
            <a:r>
              <a:rPr lang="en-US" dirty="0"/>
              <a:t>Other Services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250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">
            <a:extLst>
              <a:ext uri="{FF2B5EF4-FFF2-40B4-BE49-F238E27FC236}">
                <a16:creationId xmlns:a16="http://schemas.microsoft.com/office/drawing/2014/main" id="{A1A101DE-173F-4A3F-B442-20D1B3CA1B4D}"/>
              </a:ext>
            </a:extLst>
          </p:cNvPr>
          <p:cNvGrpSpPr/>
          <p:nvPr/>
        </p:nvGrpSpPr>
        <p:grpSpPr>
          <a:xfrm>
            <a:off x="2819400" y="495300"/>
            <a:ext cx="15011400" cy="8998870"/>
            <a:chOff x="3133840" y="86848"/>
            <a:chExt cx="21864439" cy="14156537"/>
          </a:xfrm>
        </p:grpSpPr>
        <p:pic>
          <p:nvPicPr>
            <p:cNvPr id="9" name="Picture 3">
              <a:extLst>
                <a:ext uri="{FF2B5EF4-FFF2-40B4-BE49-F238E27FC236}">
                  <a16:creationId xmlns:a16="http://schemas.microsoft.com/office/drawing/2014/main" id="{84E38E0A-EAEE-4F52-8F25-D686C9721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3278" r="14432" b="8164"/>
            <a:stretch>
              <a:fillRect/>
            </a:stretch>
          </p:blipFill>
          <p:spPr>
            <a:xfrm>
              <a:off x="3133840" y="1330492"/>
              <a:ext cx="8560903" cy="12649200"/>
            </a:xfrm>
            <a:prstGeom prst="rect">
              <a:avLst/>
            </a:prstGeom>
          </p:spPr>
        </p:pic>
        <p:sp>
          <p:nvSpPr>
            <p:cNvPr id="10" name="AutoShape 6">
              <a:extLst>
                <a:ext uri="{FF2B5EF4-FFF2-40B4-BE49-F238E27FC236}">
                  <a16:creationId xmlns:a16="http://schemas.microsoft.com/office/drawing/2014/main" id="{39C7199F-22FC-4A65-9F08-8846125FB67A}"/>
                </a:ext>
              </a:extLst>
            </p:cNvPr>
            <p:cNvSpPr/>
            <p:nvPr/>
          </p:nvSpPr>
          <p:spPr>
            <a:xfrm>
              <a:off x="22615062" y="86848"/>
              <a:ext cx="2383217" cy="14156537"/>
            </a:xfrm>
            <a:prstGeom prst="rect">
              <a:avLst/>
            </a:prstGeom>
            <a:solidFill>
              <a:srgbClr val="EBEBEB"/>
            </a:solidFill>
          </p:spPr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C7479E17-BFDD-425A-BABE-0C91E463A6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7585" y="1278226"/>
            <a:ext cx="7766977" cy="782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75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CB244-0AD4-482B-A789-57E874A99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and Issues Older Adults Face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9AF1A4-0466-4B4A-9A48-5D9FA4172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3800" y="2842647"/>
            <a:ext cx="13373100" cy="72009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Mental Health &amp; Behavioral Challenges</a:t>
            </a:r>
          </a:p>
          <a:p>
            <a:r>
              <a:rPr lang="en-US" dirty="0"/>
              <a:t>Psychiatry and </a:t>
            </a:r>
            <a:r>
              <a:rPr lang="en-US" dirty="0" err="1"/>
              <a:t>Gero</a:t>
            </a:r>
            <a:r>
              <a:rPr lang="en-US" dirty="0"/>
              <a:t>-psychiatry </a:t>
            </a:r>
          </a:p>
          <a:p>
            <a:r>
              <a:rPr lang="en-US" dirty="0"/>
              <a:t>Conservatorship </a:t>
            </a:r>
          </a:p>
          <a:p>
            <a:r>
              <a:rPr lang="en-US" dirty="0"/>
              <a:t>Housing </a:t>
            </a:r>
          </a:p>
          <a:p>
            <a:r>
              <a:rPr lang="en-US" dirty="0"/>
              <a:t>Health/Medical Care </a:t>
            </a:r>
          </a:p>
          <a:p>
            <a:r>
              <a:rPr lang="en-US" dirty="0"/>
              <a:t>Lack of Social Support </a:t>
            </a:r>
          </a:p>
          <a:p>
            <a:r>
              <a:rPr lang="en-US" dirty="0"/>
              <a:t>Transportation </a:t>
            </a:r>
          </a:p>
          <a:p>
            <a:r>
              <a:rPr lang="en-US" dirty="0"/>
              <a:t>Food and Nutrition </a:t>
            </a:r>
          </a:p>
          <a:p>
            <a:r>
              <a:rPr lang="en-US" dirty="0"/>
              <a:t>Aging-specific Resources and Supplies</a:t>
            </a:r>
          </a:p>
          <a:p>
            <a:r>
              <a:rPr lang="en-US" dirty="0"/>
              <a:t>Financial Assistance </a:t>
            </a:r>
          </a:p>
          <a:p>
            <a:r>
              <a:rPr lang="en-US" dirty="0"/>
              <a:t>Specialized Risk Assessment and Management</a:t>
            </a:r>
          </a:p>
          <a:p>
            <a:r>
              <a:rPr lang="en-US" dirty="0"/>
              <a:t>Substance Abuse/Dependence</a:t>
            </a:r>
          </a:p>
          <a:p>
            <a:r>
              <a:rPr lang="en-US" dirty="0"/>
              <a:t>Societal attitudes towards aging adults in the US dominant culture</a:t>
            </a:r>
          </a:p>
          <a:p>
            <a:r>
              <a:rPr lang="en-US" dirty="0"/>
              <a:t>Socio-cultural </a:t>
            </a:r>
          </a:p>
        </p:txBody>
      </p:sp>
    </p:spTree>
    <p:extLst>
      <p:ext uri="{BB962C8B-B14F-4D97-AF65-F5344CB8AC3E}">
        <p14:creationId xmlns:p14="http://schemas.microsoft.com/office/powerpoint/2010/main" val="396458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F454710-3A02-4EFF-AA51-AFE26FBC1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024" y="7810500"/>
            <a:ext cx="1792379" cy="19874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D5A896-CF00-4334-95D0-8AC8065E7C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3766" y="2385060"/>
            <a:ext cx="11887602" cy="71628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900F83-F50B-4702-87CC-23D31D0C7536}"/>
              </a:ext>
            </a:extLst>
          </p:cNvPr>
          <p:cNvSpPr txBox="1"/>
          <p:nvPr/>
        </p:nvSpPr>
        <p:spPr>
          <a:xfrm rot="10800000" flipV="1">
            <a:off x="4003764" y="488306"/>
            <a:ext cx="118876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How to figure out what’s happening with me/my loved one/friend: is it mental illness, dementia, a physical issue? </a:t>
            </a:r>
          </a:p>
        </p:txBody>
      </p:sp>
    </p:spTree>
    <p:extLst>
      <p:ext uri="{BB962C8B-B14F-4D97-AF65-F5344CB8AC3E}">
        <p14:creationId xmlns:p14="http://schemas.microsoft.com/office/powerpoint/2010/main" val="1134859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515D0F3-D46C-4BE2-924C-02569E430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</a:rPr>
              <a:t>STRATEGIES TO SUPPORT OLDER ADULTS 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578B6E-6CA2-4DEF-86D5-39175E5C1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3818" y="2171700"/>
            <a:ext cx="13565982" cy="7690219"/>
          </a:xfrm>
        </p:spPr>
        <p:txBody>
          <a:bodyPr>
            <a:normAutofit/>
          </a:bodyPr>
          <a:lstStyle/>
          <a:p>
            <a:pPr lvl="0"/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800" b="1" dirty="0">
                <a:solidFill>
                  <a:prstClr val="black"/>
                </a:solidFill>
              </a:rPr>
              <a:t>Provide Case Management: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Navigate medical network providers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Linkage and access to medical providers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Identify age-appropriate resources and supplies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Advocacy for housing, legal, medical, food, and financial needs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800" dirty="0">
              <a:solidFill>
                <a:prstClr val="black"/>
              </a:solidFill>
            </a:endParaRPr>
          </a:p>
          <a:p>
            <a:pPr lvl="0"/>
            <a:r>
              <a:rPr lang="en-US" sz="2400" dirty="0">
                <a:solidFill>
                  <a:prstClr val="black"/>
                </a:solidFill>
              </a:rPr>
              <a:t>  </a:t>
            </a:r>
            <a:r>
              <a:rPr lang="en-US" sz="2800" b="1" dirty="0">
                <a:solidFill>
                  <a:prstClr val="black"/>
                </a:solidFill>
              </a:rPr>
              <a:t>Assist Older Adults in Community Integration: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Build relationships with providers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</a:rPr>
              <a:t>Support to bridge Digital Divide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Telehealth services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Education and support in using technology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dirty="0"/>
              <a:t>Find social programs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6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1_Felton Brand Theme - Logo Footer">
  <a:themeElements>
    <a:clrScheme name="Felton Brand Colors">
      <a:dk1>
        <a:srgbClr val="1A1A1A"/>
      </a:dk1>
      <a:lt1>
        <a:srgbClr val="FFFFFF"/>
      </a:lt1>
      <a:dk2>
        <a:srgbClr val="545454"/>
      </a:dk2>
      <a:lt2>
        <a:srgbClr val="EBEBEB"/>
      </a:lt2>
      <a:accent1>
        <a:srgbClr val="5D2C83"/>
      </a:accent1>
      <a:accent2>
        <a:srgbClr val="A5B938"/>
      </a:accent2>
      <a:accent3>
        <a:srgbClr val="F3DA1A"/>
      </a:accent3>
      <a:accent4>
        <a:srgbClr val="3C016E"/>
      </a:accent4>
      <a:accent5>
        <a:srgbClr val="7D579D"/>
      </a:accent5>
      <a:accent6>
        <a:srgbClr val="9E81B5"/>
      </a:accent6>
      <a:hlink>
        <a:srgbClr val="5D2C83"/>
      </a:hlink>
      <a:folHlink>
        <a:srgbClr val="5D2C8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lton Brand Theme" id="{D123EEAA-F58C-FD4B-A00A-47066135ABCC}" vid="{C7B13F24-4248-E444-8B79-72C0A54E7DCC}"/>
    </a:ext>
  </a:extLst>
</a:theme>
</file>

<file path=ppt/theme/theme2.xml><?xml version="1.0" encoding="utf-8"?>
<a:theme xmlns:a="http://schemas.openxmlformats.org/drawingml/2006/main" name="Wisp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907E788FDEEC44A61FE8901A40F364" ma:contentTypeVersion="10" ma:contentTypeDescription="Create a new document." ma:contentTypeScope="" ma:versionID="6ca76bc15e1d6bf076b2aec98cc31627">
  <xsd:schema xmlns:xsd="http://www.w3.org/2001/XMLSchema" xmlns:xs="http://www.w3.org/2001/XMLSchema" xmlns:p="http://schemas.microsoft.com/office/2006/metadata/properties" xmlns:ns3="60f338dc-b617-4824-ba1a-7d2da0051bd5" xmlns:ns4="ec0d1f58-a990-4092-8139-19aa79979b94" targetNamespace="http://schemas.microsoft.com/office/2006/metadata/properties" ma:root="true" ma:fieldsID="43106d9557dac722e6a26aee2e9da6e4" ns3:_="" ns4:_="">
    <xsd:import namespace="60f338dc-b617-4824-ba1a-7d2da0051bd5"/>
    <xsd:import namespace="ec0d1f58-a990-4092-8139-19aa79979b9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f338dc-b617-4824-ba1a-7d2da0051b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0d1f58-a990-4092-8139-19aa79979b9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9CC981-621B-4457-AE60-305A9351539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BCB4FF6-3F03-42D6-BE4D-7330B6A660A2}">
  <ds:schemaRefs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ec0d1f58-a990-4092-8139-19aa79979b94"/>
    <ds:schemaRef ds:uri="http://www.w3.org/XML/1998/namespace"/>
    <ds:schemaRef ds:uri="http://purl.org/dc/elements/1.1/"/>
    <ds:schemaRef ds:uri="http://purl.org/dc/dcmitype/"/>
    <ds:schemaRef ds:uri="60f338dc-b617-4824-ba1a-7d2da0051bd5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60C5042B-B755-4345-9E71-1D1F63AD52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0f338dc-b617-4824-ba1a-7d2da0051bd5"/>
    <ds:schemaRef ds:uri="ec0d1f58-a990-4092-8139-19aa79979b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1067</TotalTime>
  <Words>1443</Words>
  <Application>Microsoft Office PowerPoint</Application>
  <PresentationFormat>Custom</PresentationFormat>
  <Paragraphs>191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Wingdings 3</vt:lpstr>
      <vt:lpstr>Arial</vt:lpstr>
      <vt:lpstr>Century Gothic</vt:lpstr>
      <vt:lpstr>Lato</vt:lpstr>
      <vt:lpstr>Noto Sans CJK TC DemiLight</vt:lpstr>
      <vt:lpstr>Berlin Sans FB Demi</vt:lpstr>
      <vt:lpstr>Arial Narrow</vt:lpstr>
      <vt:lpstr>Calibri</vt:lpstr>
      <vt:lpstr>Verdana</vt:lpstr>
      <vt:lpstr>1_Felton Brand Theme - Logo Footer</vt:lpstr>
      <vt:lpstr>Wisp</vt:lpstr>
      <vt:lpstr>Older Adult Mental Health &amp; Wellness  Sponsored by the Office of Supervisor Keith Carson (District 5)  </vt:lpstr>
      <vt:lpstr>Community Mental Health Webinar series</vt:lpstr>
      <vt:lpstr>Alameda County Behavioral Health (ACBH) Who We Serve</vt:lpstr>
      <vt:lpstr>How Do I/My Loved One Get Services?</vt:lpstr>
      <vt:lpstr>ACBH Mental Health Services </vt:lpstr>
      <vt:lpstr>PowerPoint Presentation</vt:lpstr>
      <vt:lpstr>Challenges and Issues Older Adults Face</vt:lpstr>
      <vt:lpstr>PowerPoint Presentation</vt:lpstr>
      <vt:lpstr>STRATEGIES TO SUPPORT OLDER ADULTS </vt:lpstr>
      <vt:lpstr>STRATEGIES TO SUPPORT OLDER ADULTS</vt:lpstr>
      <vt:lpstr>STRATEGIES TO SUPPORT FAMILY MEMBERS AND CARE GIVERS </vt:lpstr>
      <vt:lpstr>Older Adult- Specific Resources </vt:lpstr>
      <vt:lpstr>Older Adult- Specific Resources </vt:lpstr>
      <vt:lpstr>General Resources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Felton Institute Presentation Template</dc:title>
  <dc:creator>Dr. Lynn Trinh O'Leary</dc:creator>
  <cp:lastModifiedBy>Male, Melissa, BOS Dist5</cp:lastModifiedBy>
  <cp:revision>118</cp:revision>
  <dcterms:created xsi:type="dcterms:W3CDTF">2006-08-16T00:00:00Z</dcterms:created>
  <dcterms:modified xsi:type="dcterms:W3CDTF">2021-05-03T22:37:50Z</dcterms:modified>
  <dc:identifier>DAEQWSqMdOg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0x01010014907E788FDEEC44A61FE8901A40F364</vt:lpwstr>
  </property>
</Properties>
</file>