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0"/>
  </p:notesMasterIdLst>
  <p:handoutMasterIdLst>
    <p:handoutMasterId r:id="rId11"/>
  </p:handoutMasterIdLst>
  <p:sldIdLst>
    <p:sldId id="364" r:id="rId5"/>
    <p:sldId id="360" r:id="rId6"/>
    <p:sldId id="366" r:id="rId7"/>
    <p:sldId id="368" r:id="rId8"/>
    <p:sldId id="369" r:id="rId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6FB"/>
    <a:srgbClr val="E9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969667-528F-4A14-AC85-877B45FE322C}" v="273" dt="2021-05-25T17:44:11.712"/>
    <p1510:client id="{E0868EDE-AC2B-4A8A-9285-828CC60283FB}" v="64" dt="2021-05-25T19:53:26.2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80663" autoAdjust="0"/>
  </p:normalViewPr>
  <p:slideViewPr>
    <p:cSldViewPr>
      <p:cViewPr varScale="1">
        <p:scale>
          <a:sx n="54" d="100"/>
          <a:sy n="54" d="100"/>
        </p:scale>
        <p:origin x="165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1896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A012E666-5E73-4956-ABA4-AF806BDF3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D2129175-2BA6-4AB9-8C6E-063DD4F2663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47AB48F-DD6D-4BDD-8472-04593971E247}" type="datetimeFigureOut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1B5B5A3A-EF30-4D23-8D3D-FB1CFACDC99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DCA0A304-BDB8-43BF-B1FD-BEF24379DE0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C336AC0-6485-465F-A834-8C25101273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E1277DB-75A9-4CFF-89EA-4F65053722A9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8" tIns="46619" rIns="93238" bIns="46619" numCol="1" anchor="t" anchorCtr="0" compatLnSpc="1">
            <a:prstTxWarp prst="textNoShape">
              <a:avLst/>
            </a:prstTxWarp>
          </a:bodyPr>
          <a:lstStyle>
            <a:lvl1pPr defTabSz="932415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FAC998-4C68-4AFB-BB6B-9628A3C3BF7E}"/>
              </a:ext>
            </a:extLst>
          </p:cNvPr>
          <p:cNvSpPr>
            <a:spLocks noGrp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8" tIns="46619" rIns="93238" bIns="46619" numCol="1" anchor="t" anchorCtr="0" compatLnSpc="1">
            <a:prstTxWarp prst="textNoShape">
              <a:avLst/>
            </a:prstTxWarp>
          </a:bodyPr>
          <a:lstStyle>
            <a:lvl1pPr algn="r" defTabSz="932415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FB3B0F7-22A8-4555-94A9-28B7C3F85533}" type="datetimeFigureOut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6F82988-0261-4BD9-A4C2-00531A0C64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50" tIns="45825" rIns="91650" bIns="4582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6B365C7-7AB7-4E5D-BC97-870241888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8" tIns="46619" rIns="93238" bIns="466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602140-B3EC-42AA-AF0B-6D83A6CC2A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8" tIns="46619" rIns="93238" bIns="46619" numCol="1" anchor="b" anchorCtr="0" compatLnSpc="1">
            <a:prstTxWarp prst="textNoShape">
              <a:avLst/>
            </a:prstTxWarp>
          </a:bodyPr>
          <a:lstStyle>
            <a:lvl1pPr defTabSz="932415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D71B2-7993-4104-AEEC-440A6F214A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8" tIns="46619" rIns="93238" bIns="4661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65F0094F-8850-4A20-AF00-76A3E55DE45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72017954-073C-48C1-8269-6421DF826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2C3810-5642-4726-B45B-42D514CEA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7C3E6565-49FD-466F-90E1-278B834402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49C5F2-6BAC-428C-97D8-19D33F3A94D0}" type="slidenum">
              <a:rPr lang="en-US" altLang="en-US">
                <a:latin typeface="Calibri" panose="020F0502020204030204" pitchFamily="34" charset="0"/>
              </a:rPr>
              <a:pPr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4E7B3CB-C05C-41DB-8BA7-2663C87EC9E0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0B21B490-C1C5-4FE0-BA0D-31D2760105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B528D061-21F9-4282-9AFC-632D18B1E7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E56328C8-98E1-4860-B899-FF2DDB8DBB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1F0F49BD-4C81-4CF4-B798-34D2B874B4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52054823-1C8D-491A-B414-0960CBE97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39719B8D-9DFB-4A3B-B7CC-B0DEB020ED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97B48AD9-3F9F-4B4E-854D-C24A2F64A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B63B7DA7-7D53-42DE-81D0-30C120FC9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0303FF8D-D5AB-4DAB-B2CC-0027B88D4EF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747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47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57FA5A46-88B6-48FE-B713-E829E96C35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3932FB0-FE66-49FE-A81E-05DDFDB1CD5B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37E6EA08-3152-42CD-8C3C-69522075FC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3AC38372-5DAD-400F-80E5-F4DBED5547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F602E92-5371-4F73-AF3E-A46DD0AE0E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623431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3B27751-FDAC-4DCC-8323-EBD9724D16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E3131-A72B-40B6-9252-575F9129A80C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BCF7A48-2371-4390-B5B9-CE751DEBEF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C7B5749-5775-4030-B60E-1C7FFA6F83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56E51-C5ED-4256-B7F2-FB5307F513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428898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F65D781-5BB4-4718-80C7-A7D205212C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E20DE-9BAA-4DC3-874F-38A98FE8B3A7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E28F0D0-CF0C-46F6-881A-CABD477759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3B1A647-3077-431D-BECF-79D3D68525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2838E-8373-4917-B49A-95990E7AAF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9360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93F9194-5E91-445D-ABDA-9FB700EB24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8EC1A-1F9A-4AD8-A778-D267F0A95A78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A62BC27-1CB1-44CF-8F66-5CABCCDEF9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26BD68F-FE65-4FC0-9EB8-365FF159F9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AC3EEE-8CBE-4A32-859B-55567E76CC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994138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222F8A34-6D12-44E8-B4ED-A20D764592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CEAC1-0F62-414E-AF6D-1BE389A99618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5561D32-524B-4263-86A1-E7144F610F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B83F2EE-8D7F-45AF-B6F4-17DB146516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9B7D5A-B989-4322-836C-066DCDC4FA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253620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9B7C567-E7B8-48A1-8310-8C8CC75C7A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118BE-3984-4CEE-8EC2-8F411ABC9505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82DB8C4-96EE-4915-97FB-1D73AC30DB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D2D4BBA-E90B-49AF-9A56-92E7D45F59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ADDB9-5A5A-46EF-89FC-98CAC59777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50680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7864197D-04CB-495D-8FB9-7A70CD4C78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00D70-4354-4A3D-9FD1-455A03FAC049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C9BE141-CBD5-4B26-9F6F-FC3EABFA0A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D62D8677-9A40-4A42-8D85-A30B5A9411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77E78A-4465-4C25-97E4-7700523FFB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35899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5626E072-F5B5-479E-9978-5F1BFFB5EC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D220D-1D6A-4C4B-BAFB-D12E3A633882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A784AE0D-7168-423E-B06C-78F7F307FB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396F7118-9722-4745-A8BE-0B2E685ED7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499C96-1586-477F-8F2B-EE3C1EE40F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20896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3D35A028-D482-43CF-BDAC-28EF59DBE1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5614F-24CB-4A2E-A3B5-71AACEBB6673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82B5405-4876-4DD3-80F7-216E3B510F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8C1E1CB-998B-4305-8900-6427702D1C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448E74-0FA4-4CEB-BCDF-F440382F57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76813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9CFE3F9-D9EA-4B7E-9526-4BA68576A2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474A4-D6E4-42DB-A388-E34FBEFFC3E3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0F6DBB8-1925-4652-9ED8-4045EF850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A5B76A8-58BE-4E2E-901A-D543A2279D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7AA13F-8293-40A2-BBDD-42FB07D24E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670621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2777F1F-F1EE-4111-86A0-C5DFFBC5E9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DF976-DD38-4F75-B7FC-A0DB96745F33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E0FA49A-7EAA-414B-891C-6A4F184574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25904F9-FC65-4273-AD11-4086478BC1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1C3870-BCA2-424C-A6BE-53760D7465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63341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7F9A7BB-E8EE-4568-A1A3-52177103B2DF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itchFamily="34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EA7AF21-8B74-4535-94B8-DF5218F84EC5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itchFamily="34" charset="0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BC28559-EB4B-425E-BBA0-9590B39BB2ED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itchFamily="34" charset="0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F89F06C-9341-4F45-AED0-A95976BFF7C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itchFamily="34" charset="0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232E1FD-2E65-4D21-BC1B-335879C62DD7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itchFamily="34" charset="0"/>
            </a:endParaRP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1AD01AE9-4D46-4528-9C48-FBF0D5EC3F35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itchFamily="34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A28283A7-63A9-49DB-98EE-005F112FBB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itchFamily="34" charset="0"/>
            </a:endParaRPr>
          </a:p>
        </p:txBody>
      </p:sp>
      <p:sp>
        <p:nvSpPr>
          <p:cNvPr id="73737" name="Rectangle 9">
            <a:extLst>
              <a:ext uri="{FF2B5EF4-FFF2-40B4-BE49-F238E27FC236}">
                <a16:creationId xmlns:a16="http://schemas.microsoft.com/office/drawing/2014/main" id="{5BE501ED-69D9-4E5F-B955-64998ABCB2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3738" name="Rectangle 10">
            <a:extLst>
              <a:ext uri="{FF2B5EF4-FFF2-40B4-BE49-F238E27FC236}">
                <a16:creationId xmlns:a16="http://schemas.microsoft.com/office/drawing/2014/main" id="{E2963E98-ACFE-42E9-8CC1-AF0412429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3739" name="Rectangle 11">
            <a:extLst>
              <a:ext uri="{FF2B5EF4-FFF2-40B4-BE49-F238E27FC236}">
                <a16:creationId xmlns:a16="http://schemas.microsoft.com/office/drawing/2014/main" id="{4542C744-C395-49FF-AF5E-1CDD35151A7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F53251EA-ACEB-4329-BDE1-C72C811A24F7}" type="datetime1">
              <a:rPr lang="en-US"/>
              <a:pPr>
                <a:defRPr/>
              </a:pPr>
              <a:t>6/9/2021</a:t>
            </a:fld>
            <a:endParaRPr lang="en-US"/>
          </a:p>
        </p:txBody>
      </p:sp>
      <p:sp>
        <p:nvSpPr>
          <p:cNvPr id="73740" name="Rectangle 12">
            <a:extLst>
              <a:ext uri="{FF2B5EF4-FFF2-40B4-BE49-F238E27FC236}">
                <a16:creationId xmlns:a16="http://schemas.microsoft.com/office/drawing/2014/main" id="{B344F815-DCAD-464B-A6D9-B78EE2736A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41" name="Rectangle 13">
            <a:extLst>
              <a:ext uri="{FF2B5EF4-FFF2-40B4-BE49-F238E27FC236}">
                <a16:creationId xmlns:a16="http://schemas.microsoft.com/office/drawing/2014/main" id="{1AF6761F-B677-43A9-B19D-76ED49A848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fld id="{F904F43D-1E18-4224-83C1-72889450B01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3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3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3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3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3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7" grpId="0"/>
      <p:bldP spid="7373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in+home+support+services+alameda+county&amp;client=firefox-b-1-d&amp;tbm=lcl&amp;ei=NR5-YOvaMpfj-gSB653gBw&amp;oq=in+hom&amp;gs_l=psy-ab.1.0.0i67k1l3j0i433i67k1j0j0i67k1j0l2j0i433k1l2.117321.118387.0.120147.6.6.0.0.0.0.146.610.3j3.6.0....0...1c.1.64.psy-ab..0.6.610...0i273k1j0i433i131k1j0i457k1j0i402k1.0.3KdT2_Op6W8" TargetMode="External"/><Relationship Id="rId2" Type="http://schemas.openxmlformats.org/officeDocument/2006/relationships/hyperlink" Target="https://www.google.com/search?q=gart+alameda+county&amp;client=firefox-b-1-d&amp;tbm=lcl&amp;ei=Eht-YJJC0vH7BIC_tpAF&amp;oq=GART+al&amp;gs_l=psy-ab.1.0.0j0i10k1j0i433i10k1l2j0i10k1l6.652164.654926.0.657025.7.7.0.0.0.0.115.622.2j4.6.0....0...1c..64.psy-ab..1.6.621...0i273k1j0i433i273k1j0i433i131k1j0i433k1j0i457i67k1j0i402k1j0i67k1j0i433i67k1j0i433i131i67k1.0.IxrVUQLbjZ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www.google.com/search?q=center%20for%20elders%20independence&amp;client=firefox-b-1-d&amp;ei=rBh-YMDPOs3T-wT_k774CQ&amp;oq=Center+for+Elder&amp;gs_lcp=Cgdnd3Mtd2l6EAEYADICCAAyCAguEMcBEK8BMgIIADIICC4QxwEQrwEyCAguEMcBEK8BMgIIADICCAAyAggAMgIIADICCAA6BwgAEEcQsAM6BwgAELADEEM6BQgAEJECOggIABCxAxCDAToKCAAQsQMQgwEQQzoICC4QsQMQgwE6BQgAELEDOgsILhCxAxDHARCjAjoOCC4QxwEQrwEQkQIQkwI6BAgAEEM6CgguEMcBEK8BEEM6BwguELEDEEM6CwguELEDEMcBEK8BOggILhDHARCjAjoCCC46BAguEEM6DQguEMcBEK8BEEMQkwI6BAgAEA06CgguEMcBEK8BEA1QjidYoFhgvXZoBXACeACAAaYBiAHsEpIBBDQuMTeYAQCgAQGqAQdnd3Mtd2l6yAEJwAEB&amp;sclient=gws-wiz&amp;tbs=lf:1,lf_ui:1&amp;tbm=lcl&amp;rflfq=1&amp;num=10&amp;rldimm=16310256693418652661&amp;lqi=Ch5jZW50ZXIgZm9yIGVsZGVycyBpbmRlcGVuZGVuY2VIxKntg6ivgIAIWlAKHmNlbnRlciBmb3IgZWxkZXJzIGluZGVwZW5kZW5jZRAAEAEQAhADGAAYARgCGAMiHmNlbnRlciBmb3IgZWxkZXJzIGluZGVwZW5kZW5jZZIBDm1lZGljYWxfY2xpbmljqgEmEAEqIiIeY2VudGVyIGZvciBlbGRlcnMgaW5kZXBlbmRlbmNlKAA&amp;phdesc=IUGlI5hZnGE&amp;ved=2ahUKEwitwsqYw4vwAhXIrZ4KHXKAB-QQvS4wCHoECBAQOg&amp;rlst=f" TargetMode="External"/><Relationship Id="rId4" Type="http://schemas.openxmlformats.org/officeDocument/2006/relationships/hyperlink" Target="https://www.google.com/search?q=lifelong+over+60+clinic&amp;client=firefox-b-1-d&amp;tbm=lcl&amp;ei=rh5-YLHgLMP6-gT7trXYDA&amp;oq=Life+Long+Clinic+over+&amp;gs_l=psy-ab.1.0.0i8i13i30k1j0i390k1l2.118186.127532.0.131000.22.21.0.1.1.0.157.1886.15j5.20.0....0...1c.1.64.psy-ab..1.21.1886...0j0i273k1j0i433k1j0i433i131k1j0i67k1j0i433i131i67k1j0i433i67k1j0i10k1j0i433i10k1j0i457k1j0i22i10i30k1j0i22i30k1j0i13k1.0.ugalVZayLqU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www.google.com/search?q=institute+on+aging+alameda+county&amp;client=firefox-b-1-d&amp;tbm=lcl&amp;ei=9R1-YPOuOMLH-wSW7ZeACA&amp;oq=institute+on+aging+Al&amp;gs_l=psy-ab.1.0.0i22i30k1l10.52708.60755.0.62987.27.18.2.7.7.0.131.1439.11j5.16.0....0...1c.1.64.psy-ab..2.25.1456...0j0i273k1j0i433i131k1j0i433k1j0i67k1j0i433i67k1j0i433i131i67k1j0i10k1j0i433i10k1.0.aLAiAmVCQcE" TargetMode="External"/><Relationship Id="rId7" Type="http://schemas.openxmlformats.org/officeDocument/2006/relationships/hyperlink" Target="https://www.google.com/search?q=meals+on+wheels+oakland&amp;client=firefox-b-1-d&amp;tbm=lcl&amp;ei=miF-YKuvJtHR-wS09oHoBA&amp;oq=Meals+on&amp;gs_l=psy-ab.1.0.0i67k1j0i433i457k1j0i402k1l2j0i273k1j0l2j0i67k1j0l2.38113.39399.0.41247.8.7.0.1.1.0.123.664.4j3.7.0....0...1c.1.64.psy-ab..0.8.665...0i433k1j0i433i131k1j0i433i67k1j0i433i457i67k1.0.cx7GmxdjZ9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q=mercy+brown+bag+oakland&amp;client=firefox-b-1-d&amp;tbm=lcl&amp;ei=7SB-YLemNJWd-gSy764I&amp;oq=Mercy+Bro&amp;gs_l=psy-ab.1.3.0i273k1j0i433k1j0l7j0i457k1.167876.169843.0.172132.9.9.0.0.0.0.158.950.4j5.9.0....0...1c..64.psy-ab..0.9.947...0i433i131k1j0i67k1j0i433i67k1.0.--b23psa4YY" TargetMode="External"/><Relationship Id="rId5" Type="http://schemas.openxmlformats.org/officeDocument/2006/relationships/hyperlink" Target="https://www.google.com/search?q=alameda+county+care+alliance&amp;client=firefox-b-1-d&amp;tbm=lcl&amp;ei=bh9-YLXhJc_m-gTX8YvADQ&amp;oq=Alameda+County+Care+A&amp;gs_l=psy-ab.1.0.0j0i22i30k1l5j0i22i10i30k1j0i457i22i30k1j0i22i30k1l2.376208.380419.0.382666.21.13.0.8.8.0.224.1408.7j4j1.12.0....0...1c.1.64.psy-ab..2.19.1199...38j0i273k1j0i67k1j0i433k1j0i433i131k1j0i433i67k1j0i433i273k1j0i457i67k1j0i457k1.0.t0Eo6CQ_pwk" TargetMode="External"/><Relationship Id="rId4" Type="http://schemas.openxmlformats.org/officeDocument/2006/relationships/hyperlink" Target="https://www.ioaging.org/services/all-inclusive-health-care/friendship-lin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estoaklandhealth.org/" TargetMode="External"/><Relationship Id="rId3" Type="http://schemas.openxmlformats.org/officeDocument/2006/relationships/hyperlink" Target="https://ferc.org/" TargetMode="External"/><Relationship Id="rId7" Type="http://schemas.openxmlformats.org/officeDocument/2006/relationships/hyperlink" Target="https://www.google.com/search?q=legal+assistance+for+seniors&amp;client=firefox-b-1-d&amp;tbm=lcl&amp;ei=KCJ-YLXjOoL8-gSov4moDw&amp;oq=legal+as&amp;gs_l=psy-ab.1.0.0i273k1j0i433k1j0i433i457k1j0i402k1j0j0i433k1j0l4.73505.75720.0.77726.8.8.0.0.0.0.123.739.6j2.8.0....0...1c.1.64.psy-ab..0.8.737...0i67k1j0i433i131k1j0i457i273k1j0i433i67k1.0.f6DR5MRGFQc" TargetMode="External"/><Relationship Id="rId2" Type="http://schemas.openxmlformats.org/officeDocument/2006/relationships/hyperlink" Target="https://pocc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amieastbay.org/" TargetMode="External"/><Relationship Id="rId5" Type="http://schemas.openxmlformats.org/officeDocument/2006/relationships/hyperlink" Target="https://www.alamedacountysocialservices.org/our-services/Seniors-and-Disabled/Area-Agency-on-Aging/Senior-Information-and-Assistance/Senior-Information-and-Assistance#resourceguides" TargetMode="External"/><Relationship Id="rId4" Type="http://schemas.openxmlformats.org/officeDocument/2006/relationships/hyperlink" Target="https://aaschw.org/" TargetMode="External"/><Relationship Id="rId9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tel:18446827215" TargetMode="External"/><Relationship Id="rId2" Type="http://schemas.openxmlformats.org/officeDocument/2006/relationships/hyperlink" Target="tel:1800491909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www.google.com/search?q=center%20for%20elders%20independence&amp;client=firefox-b-1-d&amp;ei=rBh-YMDPOs3T-wT_k774CQ&amp;oq=Center+for+Elder&amp;gs_lcp=Cgdnd3Mtd2l6EAEYADICCAAyCAguEMcBEK8BMgIIADIICC4QxwEQrwEyCAguEMcBEK8BMgIIADICCAAyAggAMgIIADICCAA6BwgAEEcQsAM6BwgAELADEEM6BQgAEJECOggIABCxAxCDAToKCAAQsQMQgwEQQzoICC4QsQMQgwE6BQgAELEDOgsILhCxAxDHARCjAjoOCC4QxwEQrwEQkQIQkwI6BAgAEEM6CgguEMcBEK8BEEM6BwguELEDEEM6CwguELEDEMcBEK8BOggILhDHARCjAjoCCC46BAguEEM6DQguEMcBEK8BEEMQkwI6BAgAEA06CgguEMcBEK8BEA1QjidYoFhgvXZoBXACeACAAaYBiAHsEpIBBDQuMTeYAQCgAQGqAQdnd3Mtd2l6yAEJwAEB&amp;sclient=gws-wiz&amp;tbs=lf:1,lf_ui:1&amp;tbm=lcl&amp;rflfq=1&amp;num=10&amp;rldimm=16310256693418652661&amp;lqi=Ch5jZW50ZXIgZm9yIGVsZGVycyBpbmRlcGVuZGVuY2VIxKntg6ivgIAIWlAKHmNlbnRlciBmb3IgZWxkZXJzIGluZGVwZW5kZW5jZRAAEAEQAhADGAAYARgCGAMiHmNlbnRlciBmb3IgZWxkZXJzIGluZGVwZW5kZW5jZZIBDm1lZGljYWxfY2xpbmljqgEmEAEqIiIeY2VudGVyIGZvciBlbGRlcnMgaW5kZXBlbmRlbmNlKAA&amp;phdesc=IUGlI5hZnGE&amp;ved=2ahUKEwitwsqYw4vwAhXIrZ4KHXKAB-QQvS4wCHoECBAQOg&amp;rlst=f" TargetMode="External"/><Relationship Id="rId4" Type="http://schemas.openxmlformats.org/officeDocument/2006/relationships/hyperlink" Target="https://abpsi.site-ym.com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netmhc.org/reach-out" TargetMode="External"/><Relationship Id="rId3" Type="http://schemas.openxmlformats.org/officeDocument/2006/relationships/hyperlink" Target="http://bayareacs.org/" TargetMode="External"/><Relationship Id="rId7" Type="http://schemas.openxmlformats.org/officeDocument/2006/relationships/hyperlink" Target="https://www.acnetmhc.org/tenant-support-progra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cnetmhc.org/reaching-across" TargetMode="External"/><Relationship Id="rId5" Type="http://schemas.openxmlformats.org/officeDocument/2006/relationships/hyperlink" Target="https://bonitahouse.org/berkeley-creative-wellness-center-cwc/" TargetMode="External"/><Relationship Id="rId4" Type="http://schemas.openxmlformats.org/officeDocument/2006/relationships/hyperlink" Target="https://bonitahouse.org/casa-ubuntu/" TargetMode="External"/><Relationship Id="rId9" Type="http://schemas.openxmlformats.org/officeDocument/2006/relationships/hyperlink" Target="https://www.acnetmhc.org/berkeley-drop-in-cent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D72AD554-5AC5-446C-98D4-E8E6AFC1B9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338138"/>
            <a:ext cx="7793038" cy="1462087"/>
          </a:xfrm>
        </p:spPr>
        <p:txBody>
          <a:bodyPr/>
          <a:lstStyle/>
          <a:p>
            <a:r>
              <a:rPr lang="en-US" altLang="en-US" sz="3500" dirty="0">
                <a:latin typeface="Century Gothic" panose="020B0502020202020204" pitchFamily="34" charset="0"/>
                <a:cs typeface="Calibri" panose="020F0502020204030204" pitchFamily="34" charset="0"/>
              </a:rPr>
              <a:t>Older Adult Resources</a:t>
            </a:r>
            <a:br>
              <a:rPr lang="en-US" altLang="en-US" b="1" dirty="0">
                <a:solidFill>
                  <a:srgbClr val="000000"/>
                </a:solidFill>
              </a:rPr>
            </a:br>
            <a:endParaRPr lang="en-US" altLang="en-US" dirty="0"/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9E61FE6C-C68E-4D5D-AAE2-A08497A258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985962"/>
            <a:ext cx="8839200" cy="3730625"/>
          </a:xfrm>
        </p:spPr>
        <p:txBody>
          <a:bodyPr/>
          <a:lstStyle/>
          <a:p>
            <a:pPr marL="514350" lvl="1"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211 -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free, non-emergency, confidential, 3-digit phone number and service that provides easy access to housing information, and critical health and human services.</a:t>
            </a:r>
          </a:p>
          <a:p>
            <a:pPr marL="514350" lvl="1"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Geriatric Assessment Response Team (GART) 409 Jackson St, Hayward, CA 94544 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2"/>
              </a:rPr>
              <a:t>(510) 383-5020</a:t>
            </a:r>
            <a:endParaRPr lang="en-US" alt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14350" lvl="1"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Adult Protective Services: Toll-free Elder Abuse Hotline (866-CALL-APS)</a:t>
            </a:r>
          </a:p>
          <a:p>
            <a:pPr marL="514350" lvl="1"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In Home Supportive Services: 6955 Foothill Blvd #300, Oakland, CA 94605 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3"/>
              </a:rPr>
              <a:t>(510) 577-1900</a:t>
            </a:r>
            <a:endParaRPr lang="en-US" alt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14350" lvl="1"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Life Long Over 60 Clinic: 3260 Sacramento St, Berkeley, CA 94702 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4"/>
              </a:rPr>
              <a:t>510) 981-4100</a:t>
            </a:r>
            <a:endParaRPr lang="en-US" alt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14350" lvl="1"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Center for Elders Independence (CEI): </a:t>
            </a:r>
          </a:p>
          <a:p>
            <a:pPr marL="514350" lvl="1"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Senior Center in Oakland, California · 510 17th Street, Oakland, CA, CA 94612 · (844) 319-1150</a:t>
            </a:r>
          </a:p>
          <a:p>
            <a:pPr marL="514350" lvl="1">
              <a:buFont typeface="Wingdings" panose="05000000000000000000" pitchFamily="2" charset="2"/>
              <a:buChar char="Ø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San Leandro PACE Center 1850 Fairway Dr, San Leandro, CA 94577 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5"/>
              </a:rPr>
              <a:t>(510) 433-1150</a:t>
            </a:r>
            <a:endParaRPr lang="en-US" altLang="en-US" sz="1600" dirty="0">
              <a:latin typeface="Century Gothic" panose="020B0502020202020204" pitchFamily="34" charset="0"/>
            </a:endParaRPr>
          </a:p>
        </p:txBody>
      </p:sp>
      <p:pic>
        <p:nvPicPr>
          <p:cNvPr id="29700" name="Picture 7" descr="See the source image">
            <a:extLst>
              <a:ext uri="{FF2B5EF4-FFF2-40B4-BE49-F238E27FC236}">
                <a16:creationId xmlns:a16="http://schemas.microsoft.com/office/drawing/2014/main" id="{748BA6B2-7124-4070-9917-93E3BCB85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02325"/>
            <a:ext cx="1752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37265970-094A-4BC9-B2BC-98DCA03861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0963" y="228600"/>
            <a:ext cx="7793037" cy="1462088"/>
          </a:xfrm>
        </p:spPr>
        <p:txBody>
          <a:bodyPr/>
          <a:lstStyle/>
          <a:p>
            <a:r>
              <a:rPr lang="en-US" altLang="en-US" sz="3500" dirty="0">
                <a:latin typeface="Century Gothic" panose="020B0502020202020204" pitchFamily="34" charset="0"/>
                <a:cs typeface="Calibri" panose="020F0502020204030204" pitchFamily="34" charset="0"/>
              </a:rPr>
              <a:t>Older Adult Resources</a:t>
            </a:r>
            <a:br>
              <a:rPr lang="en-US" altLang="en-US" b="1" dirty="0">
                <a:solidFill>
                  <a:srgbClr val="000000"/>
                </a:solidFill>
              </a:rPr>
            </a:b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74946-DAA0-46A0-9AC9-023EF2061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2133600"/>
            <a:ext cx="8801100" cy="4158170"/>
          </a:xfrm>
        </p:spPr>
        <p:txBody>
          <a:bodyPr>
            <a:normAutofit/>
          </a:bodyPr>
          <a:lstStyle/>
          <a:p>
            <a:pPr marL="514350" lvl="1">
              <a:buFont typeface="Wingdings" panose="05000000000000000000" pitchFamily="2" charset="2"/>
              <a:buChar char="Ø"/>
              <a:defRPr/>
            </a:pP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Institute on Aging: 6955 Foothill Blvd #100, Oakland, CA 94605 </a:t>
            </a: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577-1900</a:t>
            </a: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; Friendship line: </a:t>
            </a: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  <a:hlinkClick r:id="rId4"/>
              </a:rPr>
              <a:t>https://www.ioaging.org/services/all-inclusive-health-care/friendship-line</a:t>
            </a: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 marL="514350" lvl="1">
              <a:buFont typeface="Wingdings" panose="05000000000000000000" pitchFamily="2" charset="2"/>
              <a:buChar char="Ø"/>
              <a:defRPr/>
            </a:pP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Support groups for care givers: (</a:t>
            </a:r>
            <a:r>
              <a:rPr lang="en-US" sz="17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ALZConnected</a:t>
            </a: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® (alzconnected.org), Caregiver Nation)</a:t>
            </a:r>
          </a:p>
          <a:p>
            <a:pPr marL="514350" lvl="1">
              <a:buFont typeface="Wingdings" panose="05000000000000000000" pitchFamily="2" charset="2"/>
              <a:buChar char="Ø"/>
              <a:defRPr/>
            </a:pP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Alzheimer’s Association:  24/7 Helpline: 800.272.3900</a:t>
            </a:r>
          </a:p>
          <a:p>
            <a:pPr marL="514350" lvl="1">
              <a:buFont typeface="Wingdings" panose="05000000000000000000" pitchFamily="2" charset="2"/>
              <a:buChar char="Ø"/>
              <a:defRPr/>
            </a:pP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Alameda County Care Alliance:  8501 International Blvd, Oakland, CA 94621 </a:t>
            </a: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544-8910</a:t>
            </a:r>
            <a:endParaRPr lang="en-US" sz="17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14350" lvl="1">
              <a:buFont typeface="Wingdings" panose="05000000000000000000" pitchFamily="2" charset="2"/>
              <a:buChar char="Ø"/>
              <a:defRPr/>
            </a:pP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Mercy Brown Bag: 3431 Foothill Blvd, Oakland, CA 94601 </a:t>
            </a: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534-8540</a:t>
            </a:r>
            <a:endParaRPr lang="en-US" sz="17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14350" lvl="1">
              <a:buFont typeface="Wingdings" panose="05000000000000000000" pitchFamily="2" charset="2"/>
              <a:buChar char="Ø"/>
              <a:defRPr/>
            </a:pPr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</a:rPr>
              <a:t>Meals on Wheels: </a:t>
            </a:r>
          </a:p>
          <a:p>
            <a:pPr marL="914400" lvl="2">
              <a:buFont typeface="Wingdings" panose="05000000000000000000" pitchFamily="2" charset="2"/>
              <a:buChar char="Ø"/>
              <a:defRPr/>
            </a:pPr>
            <a:r>
              <a:rPr lang="en-US" sz="1300" dirty="0">
                <a:solidFill>
                  <a:srgbClr val="000000"/>
                </a:solidFill>
                <a:latin typeface="Century Gothic" panose="020B0502020202020204" pitchFamily="34" charset="0"/>
              </a:rPr>
              <a:t>1721 Broadway, Oakland, CA 94612 (510) 777-9560</a:t>
            </a:r>
          </a:p>
          <a:p>
            <a:pPr marL="914400" lvl="2">
              <a:buFont typeface="Wingdings" panose="05000000000000000000" pitchFamily="2" charset="2"/>
              <a:buChar char="Ø"/>
              <a:defRPr/>
            </a:pPr>
            <a:r>
              <a:rPr lang="it-IT" sz="1300" dirty="0">
                <a:solidFill>
                  <a:srgbClr val="000000"/>
                </a:solidFill>
                <a:latin typeface="Century Gothic" panose="020B0502020202020204" pitchFamily="34" charset="0"/>
              </a:rPr>
              <a:t>2235 Polvorosa Ave #260, San Leandro, CA 94577 </a:t>
            </a:r>
            <a:r>
              <a:rPr lang="en-US" sz="1300" dirty="0">
                <a:solidFill>
                  <a:srgbClr val="000000"/>
                </a:solidFill>
                <a:latin typeface="Century Gothic" panose="020B0502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582-1263</a:t>
            </a:r>
            <a:endParaRPr lang="en-US" sz="13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30724" name="Picture 7" descr="See the source image">
            <a:extLst>
              <a:ext uri="{FF2B5EF4-FFF2-40B4-BE49-F238E27FC236}">
                <a16:creationId xmlns:a16="http://schemas.microsoft.com/office/drawing/2014/main" id="{2D0CF28A-68D3-49C6-BE26-C5D761BE5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02325"/>
            <a:ext cx="1752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D72AD554-5AC5-446C-98D4-E8E6AFC1B9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338138"/>
            <a:ext cx="7793038" cy="1462087"/>
          </a:xfrm>
        </p:spPr>
        <p:txBody>
          <a:bodyPr/>
          <a:lstStyle/>
          <a:p>
            <a:r>
              <a:rPr lang="en-US" altLang="en-US" sz="3500" dirty="0">
                <a:latin typeface="Century Gothic" panose="020B0502020202020204" pitchFamily="34" charset="0"/>
                <a:cs typeface="Calibri" panose="020F0502020204030204" pitchFamily="34" charset="0"/>
              </a:rPr>
              <a:t>Older Adult Resources</a:t>
            </a:r>
            <a:br>
              <a:rPr lang="en-US" altLang="en-US" b="1" dirty="0">
                <a:solidFill>
                  <a:srgbClr val="000000"/>
                </a:solidFill>
              </a:rPr>
            </a:br>
            <a:endParaRPr lang="en-US" altLang="en-US" dirty="0"/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9E61FE6C-C68E-4D5D-AAE2-A08497A258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2133600"/>
            <a:ext cx="7924800" cy="3987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latin typeface="Century Gothic" panose="020B0502020202020204" pitchFamily="34" charset="0"/>
              </a:rPr>
              <a:t>POCC </a:t>
            </a:r>
            <a:r>
              <a:rPr lang="en-US" altLang="en-US" sz="1600" dirty="0">
                <a:latin typeface="Century Gothic" panose="020B0502020202020204" pitchFamily="34" charset="0"/>
                <a:hlinkClick r:id="rId2"/>
              </a:rPr>
              <a:t>https://pocc.org</a:t>
            </a:r>
            <a:r>
              <a:rPr lang="en-US" altLang="en-US" sz="1600" dirty="0">
                <a:latin typeface="Century Gothic" panose="020B0502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latin typeface="Century Gothic" panose="020B0502020202020204" pitchFamily="34" charset="0"/>
              </a:rPr>
              <a:t>FERC </a:t>
            </a:r>
            <a:r>
              <a:rPr lang="en-US" sz="1600" dirty="0"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https://ferc.org</a:t>
            </a:r>
            <a:r>
              <a:rPr lang="en-US" sz="1600" dirty="0">
                <a:latin typeface="Century Gothic" panose="020B0502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latin typeface="Century Gothic" panose="020B0502020202020204" pitchFamily="34" charset="0"/>
              </a:rPr>
              <a:t>African American Steering Committee </a:t>
            </a:r>
            <a:r>
              <a:rPr lang="en-US" altLang="en-US" sz="1600" dirty="0"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600" dirty="0"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aaschw.org</a:t>
            </a:r>
            <a:r>
              <a:rPr lang="en-US" sz="1600" dirty="0">
                <a:latin typeface="Century Gothic" panose="020B0502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latin typeface="Century Gothic" panose="020B0502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North, South, Central and East County Resources: </a:t>
            </a:r>
            <a:r>
              <a:rPr lang="en-US" sz="1600" dirty="0">
                <a:latin typeface="Century Gothic" panose="020B0502020202020204" pitchFamily="34" charset="0"/>
                <a:hlinkClick r:id="rId5"/>
              </a:rPr>
              <a:t>https://www.alamedacountysocialservices.org/our-services/Seniors-and-Disabled/Area-Agency-on-Aging/Senior-Information-and-Assistance/Senior-Information-and-Assistance#resourceguides</a:t>
            </a:r>
            <a:r>
              <a:rPr lang="en-US" sz="1600" dirty="0">
                <a:latin typeface="Century Gothic" panose="020B0502020202020204" pitchFamily="34" charset="0"/>
              </a:rPr>
              <a:t> 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Alliance on Mental Illness (NAMI) </a:t>
            </a:r>
            <a:r>
              <a:rPr lang="en-US" altLang="en-US" sz="1600" dirty="0">
                <a:latin typeface="Century Gothic" panose="020B0502020202020204" pitchFamily="34" charset="0"/>
                <a:hlinkClick r:id="rId6"/>
              </a:rPr>
              <a:t>https://namieastbay.org/</a:t>
            </a:r>
            <a:r>
              <a:rPr lang="en-US" altLang="en-US" sz="1600" dirty="0">
                <a:latin typeface="Century Gothic" panose="020B0502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Life Elder Care: 39055 Hastings St, Fremont, CA 94538 (510) 894-0370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Legal Assistance for Seniors (LAS): 333 </a:t>
            </a:r>
            <a:r>
              <a:rPr lang="en-US" sz="16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Hegenberger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Rd Suite 850, Oakland, CA 94621 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832-3040</a:t>
            </a:r>
            <a:endParaRPr 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West Oakland Health Center: 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8"/>
              </a:rPr>
              <a:t>https://westoaklandhealth.org/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endParaRPr lang="en-US" altLang="en-US" sz="1600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US" altLang="en-US" sz="2200" dirty="0">
              <a:latin typeface="Century Gothic" panose="020B0502020202020204" pitchFamily="34" charset="0"/>
            </a:endParaRPr>
          </a:p>
        </p:txBody>
      </p:sp>
      <p:pic>
        <p:nvPicPr>
          <p:cNvPr id="29700" name="Picture 7" descr="See the source image">
            <a:extLst>
              <a:ext uri="{FF2B5EF4-FFF2-40B4-BE49-F238E27FC236}">
                <a16:creationId xmlns:a16="http://schemas.microsoft.com/office/drawing/2014/main" id="{748BA6B2-7124-4070-9917-93E3BCB85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02325"/>
            <a:ext cx="1752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69084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D72AD554-5AC5-446C-98D4-E8E6AFC1B9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338138"/>
            <a:ext cx="7793038" cy="1462087"/>
          </a:xfrm>
        </p:spPr>
        <p:txBody>
          <a:bodyPr/>
          <a:lstStyle/>
          <a:p>
            <a:r>
              <a:rPr lang="en-US" altLang="en-US" sz="3500" dirty="0">
                <a:latin typeface="Century Gothic" panose="020B0502020202020204" pitchFamily="34" charset="0"/>
                <a:cs typeface="Calibri" panose="020F0502020204030204" pitchFamily="34" charset="0"/>
              </a:rPr>
              <a:t>Older Adult Resources</a:t>
            </a:r>
            <a:br>
              <a:rPr lang="en-US" altLang="en-US" b="1" dirty="0">
                <a:solidFill>
                  <a:srgbClr val="000000"/>
                </a:solidFill>
              </a:rPr>
            </a:br>
            <a:endParaRPr lang="en-US" altLang="en-US" dirty="0"/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9E61FE6C-C68E-4D5D-AAE2-A08497A258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2057400"/>
            <a:ext cx="7924800" cy="3987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latin typeface="Century Gothic" panose="020B0502020202020204" pitchFamily="34" charset="0"/>
              </a:rPr>
              <a:t>Alameda County Behavioral Health Care Services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ea typeface="+mn-ea"/>
              </a:rPr>
              <a:t>ACCESS Program – for Alameda County residents who need Specialty Mental Health Services. Phone: 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800-491-9099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ea typeface="+mn-ea"/>
              </a:rPr>
              <a:t>; Fax: 510-346-1083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latin typeface="Century Gothic" panose="020B0502020202020204" pitchFamily="34" charset="0"/>
              </a:rPr>
              <a:t>Substance Use Treatment &amp; Referral Helpline: </a:t>
            </a:r>
            <a:r>
              <a:rPr lang="en-US" sz="1600" dirty="0"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1-844-682-7215</a:t>
            </a:r>
            <a:endParaRPr lang="en-US" sz="16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Housing and Economics Rights Association (HERA): (510) 271-8443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Association of Black Psychologists: 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4"/>
              </a:rPr>
              <a:t>https://abpsi.site-ym.com/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Berkeley PACE Center 1497 Alcatraz Ave, Berkeley, CA 94702 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5"/>
              </a:rPr>
              <a:t>((510) 433-1150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6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endParaRPr lang="en-US" altLang="en-US" sz="1600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US" altLang="en-US" sz="2200" dirty="0">
              <a:latin typeface="Century Gothic" panose="020B0502020202020204" pitchFamily="34" charset="0"/>
            </a:endParaRPr>
          </a:p>
        </p:txBody>
      </p:sp>
      <p:pic>
        <p:nvPicPr>
          <p:cNvPr id="29700" name="Picture 7" descr="See the source image">
            <a:extLst>
              <a:ext uri="{FF2B5EF4-FFF2-40B4-BE49-F238E27FC236}">
                <a16:creationId xmlns:a16="http://schemas.microsoft.com/office/drawing/2014/main" id="{748BA6B2-7124-4070-9917-93E3BCB85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02325"/>
            <a:ext cx="1752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10028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D72AD554-5AC5-446C-98D4-E8E6AFC1B9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6518" y="304800"/>
            <a:ext cx="7793038" cy="1462087"/>
          </a:xfrm>
        </p:spPr>
        <p:txBody>
          <a:bodyPr/>
          <a:lstStyle/>
          <a:p>
            <a:r>
              <a:rPr lang="en-US" altLang="en-US" sz="3500" dirty="0">
                <a:latin typeface="Century Gothic" panose="020B0502020202020204" pitchFamily="34" charset="0"/>
                <a:cs typeface="Calibri" panose="020F0502020204030204" pitchFamily="34" charset="0"/>
              </a:rPr>
              <a:t>ACBH Adult Wellness Centers</a:t>
            </a:r>
            <a:br>
              <a:rPr lang="en-US" altLang="en-US" b="1" dirty="0">
                <a:solidFill>
                  <a:srgbClr val="000000"/>
                </a:solidFill>
              </a:rPr>
            </a:br>
            <a:endParaRPr lang="en-US" altLang="en-US" dirty="0"/>
          </a:p>
        </p:txBody>
      </p:sp>
      <p:pic>
        <p:nvPicPr>
          <p:cNvPr id="29700" name="Picture 7" descr="See the source image">
            <a:extLst>
              <a:ext uri="{FF2B5EF4-FFF2-40B4-BE49-F238E27FC236}">
                <a16:creationId xmlns:a16="http://schemas.microsoft.com/office/drawing/2014/main" id="{748BA6B2-7124-4070-9917-93E3BCB85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6765"/>
            <a:ext cx="1295524" cy="70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CD89B68-6941-491B-8F07-49BF94287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297810"/>
              </p:ext>
            </p:extLst>
          </p:nvPr>
        </p:nvGraphicFramePr>
        <p:xfrm>
          <a:off x="1257300" y="1524000"/>
          <a:ext cx="7772257" cy="48006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9331">
                  <a:extLst>
                    <a:ext uri="{9D8B030D-6E8A-4147-A177-3AD203B41FA5}">
                      <a16:colId xmlns:a16="http://schemas.microsoft.com/office/drawing/2014/main" val="492590780"/>
                    </a:ext>
                  </a:extLst>
                </a:gridCol>
                <a:gridCol w="2766463">
                  <a:extLst>
                    <a:ext uri="{9D8B030D-6E8A-4147-A177-3AD203B41FA5}">
                      <a16:colId xmlns:a16="http://schemas.microsoft.com/office/drawing/2014/main" val="3421244736"/>
                    </a:ext>
                  </a:extLst>
                </a:gridCol>
                <a:gridCol w="2766463">
                  <a:extLst>
                    <a:ext uri="{9D8B030D-6E8A-4147-A177-3AD203B41FA5}">
                      <a16:colId xmlns:a16="http://schemas.microsoft.com/office/drawing/2014/main" val="2022386492"/>
                    </a:ext>
                  </a:extLst>
                </a:gridCol>
              </a:tblGrid>
              <a:tr h="1720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Provider's Name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Program Name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Address/Phone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9794999"/>
                  </a:ext>
                </a:extLst>
              </a:tr>
              <a:tr h="3537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BACS </a:t>
                      </a:r>
                      <a:r>
                        <a:rPr lang="en-US" sz="800" u="sng">
                          <a:effectLst/>
                          <a:hlinkClick r:id="rId3"/>
                        </a:rPr>
                        <a:t>http://bayareacs.org/</a:t>
                      </a:r>
                      <a:r>
                        <a:rPr lang="en-US" sz="800">
                          <a:effectLst/>
                        </a:rPr>
                        <a:t>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Hedco House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590 B St #5004, Hayward, CA 94541 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(510) 247-8235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7246919"/>
                  </a:ext>
                </a:extLst>
              </a:tr>
              <a:tr h="3537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BACS </a:t>
                      </a:r>
                      <a:r>
                        <a:rPr lang="en-US" sz="800" u="sng">
                          <a:effectLst/>
                          <a:hlinkClick r:id="rId3"/>
                        </a:rPr>
                        <a:t>http://bayareacs.org/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So. Co. Wellness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40963 Grimmer Blvd, Fremont, CA 94538. 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(510) 613-0330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3234149"/>
                  </a:ext>
                </a:extLst>
              </a:tr>
              <a:tr h="3537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BACS </a:t>
                      </a:r>
                      <a:r>
                        <a:rPr lang="en-US" sz="800" u="sng">
                          <a:effectLst/>
                          <a:hlinkClick r:id="rId3"/>
                        </a:rPr>
                        <a:t>http://bayareacs.org/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Town House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629 Oakland Ave, Oakland, CA 94611. 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(510) 658-9480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0106615"/>
                  </a:ext>
                </a:extLst>
              </a:tr>
              <a:tr h="3537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BACS </a:t>
                      </a:r>
                      <a:r>
                        <a:rPr lang="en-US" sz="800" u="sng">
                          <a:effectLst/>
                          <a:hlinkClick r:id="rId3"/>
                        </a:rPr>
                        <a:t>http://bayareacs.org/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Valley Wellness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3900 Valley Ave #B, Pleasanton, CA 94566. 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(925) 484-8457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8945739"/>
                  </a:ext>
                </a:extLst>
              </a:tr>
              <a:tr h="5355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Bonita House </a:t>
                      </a:r>
                      <a:r>
                        <a:rPr lang="en-US" sz="800" u="sng">
                          <a:effectLst/>
                          <a:hlinkClick r:id="rId4"/>
                        </a:rPr>
                        <a:t>https://bonitahouse.org/casa-ubuntu/</a:t>
                      </a:r>
                      <a:r>
                        <a:rPr lang="en-US" sz="800">
                          <a:effectLst/>
                        </a:rPr>
                        <a:t>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East Oakland Wellness Center AKA: CASA UBUNTU CREATIVE WELLNESS CENTER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Eastmont Town Center 7200 Bancroft Ave., Suite 267 Oakland CA 94605. (510) 735-0864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578784"/>
                  </a:ext>
                </a:extLst>
              </a:tr>
              <a:tr h="5355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Bonita House </a:t>
                      </a:r>
                      <a:r>
                        <a:rPr lang="en-US" sz="800" u="sng">
                          <a:effectLst/>
                          <a:hlinkClick r:id="rId5"/>
                        </a:rPr>
                        <a:t>https://bonitahouse.org/berkeley-creative-wellness-center-cwc/</a:t>
                      </a:r>
                      <a:r>
                        <a:rPr lang="en-US" sz="800">
                          <a:effectLst/>
                        </a:rPr>
                        <a:t>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Berkeley Wellness Center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1909 University Ave, Berkeley CA. 94704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 (510) 809-3004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2460272"/>
                  </a:ext>
                </a:extLst>
              </a:tr>
              <a:tr h="5355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ACNMHC </a:t>
                      </a:r>
                      <a:r>
                        <a:rPr lang="en-US" sz="800" u="sng">
                          <a:effectLst/>
                          <a:hlinkClick r:id="rId6"/>
                        </a:rPr>
                        <a:t>https://www.acnetmhc.org/reaching-across</a:t>
                      </a:r>
                      <a:r>
                        <a:rPr lang="en-US" sz="800">
                          <a:effectLst/>
                        </a:rPr>
                        <a:t>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Reaching Across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3833 Peralta Blvd D, Fremont, CA 94536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(510) 745-9500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1109875"/>
                  </a:ext>
                </a:extLst>
              </a:tr>
              <a:tr h="5355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ACNMHC </a:t>
                      </a:r>
                      <a:r>
                        <a:rPr lang="en-US" sz="800" u="sng">
                          <a:effectLst/>
                          <a:hlinkClick r:id="rId7"/>
                        </a:rPr>
                        <a:t>https://www.acnetmhc.org/tenant-support-program</a:t>
                      </a:r>
                      <a:r>
                        <a:rPr lang="en-US" sz="800">
                          <a:effectLst/>
                        </a:rPr>
                        <a:t>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Tenant Support Program (TSP) Outreach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320 13th St, Ste #102, Oakland, CA 94612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(510) 594-1951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6515438"/>
                  </a:ext>
                </a:extLst>
              </a:tr>
              <a:tr h="5355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ACNMHC </a:t>
                      </a:r>
                      <a:r>
                        <a:rPr lang="en-US" sz="800" u="sng">
                          <a:effectLst/>
                          <a:hlinkClick r:id="rId8"/>
                        </a:rPr>
                        <a:t>https://www.acnetmhc.org/reach-out</a:t>
                      </a:r>
                      <a:r>
                        <a:rPr lang="en-US" sz="800">
                          <a:effectLst/>
                        </a:rPr>
                        <a:t>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Reach-Out Outreach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3238 Adeline Street, Berkeley CA 94703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(510) 654-7813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5370290"/>
                  </a:ext>
                </a:extLst>
              </a:tr>
              <a:tr h="5355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ACNMHC </a:t>
                      </a:r>
                      <a:r>
                        <a:rPr lang="en-US" sz="800" u="sng">
                          <a:effectLst/>
                          <a:hlinkClick r:id="rId9"/>
                        </a:rPr>
                        <a:t>https://www.acnetmhc.org/berkeley-drop-in-center</a:t>
                      </a:r>
                      <a:r>
                        <a:rPr lang="en-US" sz="800">
                          <a:effectLst/>
                        </a:rPr>
                        <a:t>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Berkeley Drop-in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3234 Adeline Street, Berkeley, CA 94703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(510) 653-3808 - info@acnetmhc.org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241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5271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ends">
  <a:themeElements>
    <a:clrScheme name="Custom 2">
      <a:dk1>
        <a:srgbClr val="000000"/>
      </a:dk1>
      <a:lt1>
        <a:srgbClr val="FFFFFF"/>
      </a:lt1>
      <a:dk2>
        <a:srgbClr val="0F5637"/>
      </a:dk2>
      <a:lt2>
        <a:srgbClr val="1C1C1C"/>
      </a:lt2>
      <a:accent1>
        <a:srgbClr val="00E4A8"/>
      </a:accent1>
      <a:accent2>
        <a:srgbClr val="007253"/>
      </a:accent2>
      <a:accent3>
        <a:srgbClr val="FFFFFF"/>
      </a:accent3>
      <a:accent4>
        <a:srgbClr val="000000"/>
      </a:accent4>
      <a:accent5>
        <a:srgbClr val="AAEFD1"/>
      </a:accent5>
      <a:accent6>
        <a:srgbClr val="000000"/>
      </a:accent6>
      <a:hlink>
        <a:srgbClr val="007253"/>
      </a:hlink>
      <a:folHlink>
        <a:srgbClr val="20AC6F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E50A47C9712A45900AC85821CACB51" ma:contentTypeVersion="10" ma:contentTypeDescription="Create a new document." ma:contentTypeScope="" ma:versionID="fa6f4462385b4c7b765ac4f5cf50fdd1">
  <xsd:schema xmlns:xsd="http://www.w3.org/2001/XMLSchema" xmlns:xs="http://www.w3.org/2001/XMLSchema" xmlns:p="http://schemas.microsoft.com/office/2006/metadata/properties" xmlns:ns3="3e1aa76b-d1cd-4440-8d89-d0cb6893aafa" xmlns:ns4="4c7f41f5-1eaa-4eff-b13a-277e5d39bba8" targetNamespace="http://schemas.microsoft.com/office/2006/metadata/properties" ma:root="true" ma:fieldsID="7b14d03ba5d1efc8983515e65517be33" ns3:_="" ns4:_="">
    <xsd:import namespace="3e1aa76b-d1cd-4440-8d89-d0cb6893aafa"/>
    <xsd:import namespace="4c7f41f5-1eaa-4eff-b13a-277e5d39bb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76b-d1cd-4440-8d89-d0cb6893aa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f41f5-1eaa-4eff-b13a-277e5d39bb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BDB41D-51C8-4CDE-AEA5-4174D143B9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031BB6-273C-4918-B426-492A51FD25B4}">
  <ds:schemaRefs>
    <ds:schemaRef ds:uri="http://schemas.microsoft.com/office/2006/metadata/properties"/>
    <ds:schemaRef ds:uri="http://purl.org/dc/dcmitype/"/>
    <ds:schemaRef ds:uri="4c7f41f5-1eaa-4eff-b13a-277e5d39bba8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3e1aa76b-d1cd-4440-8d89-d0cb6893aafa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D8B3A73-F10C-4A45-AE37-1A1C658470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1aa76b-d1cd-4440-8d89-d0cb6893aafa"/>
    <ds:schemaRef ds:uri="4c7f41f5-1eaa-4eff-b13a-277e5d39bb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2573</TotalTime>
  <Words>747</Words>
  <Application>Microsoft Office PowerPoint</Application>
  <PresentationFormat>On-screen Show (4:3)</PresentationFormat>
  <Paragraphs>83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Tahoma</vt:lpstr>
      <vt:lpstr>Wingdings</vt:lpstr>
      <vt:lpstr>Blends</vt:lpstr>
      <vt:lpstr>Older Adult Resources </vt:lpstr>
      <vt:lpstr>Older Adult Resources </vt:lpstr>
      <vt:lpstr>Older Adult Resources </vt:lpstr>
      <vt:lpstr>Older Adult Resources </vt:lpstr>
      <vt:lpstr>ACBH Adult Wellness Centers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 to the BHCS ______________ System of Care</dc:title>
  <dc:creator>Michael Kessler</dc:creator>
  <cp:lastModifiedBy>Male, Melissa, BOS Dist5</cp:lastModifiedBy>
  <cp:revision>218</cp:revision>
  <cp:lastPrinted>2021-05-25T17:16:42Z</cp:lastPrinted>
  <dcterms:created xsi:type="dcterms:W3CDTF">2011-03-31T20:55:17Z</dcterms:created>
  <dcterms:modified xsi:type="dcterms:W3CDTF">2021-06-09T19:49:03Z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0x01010064E50A47C9712A45900AC85821CACB51</vt:lpwstr>
  </property>
</Properties>
</file>