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669022"/>
            <a:ext cx="3371850" cy="189230"/>
          </a:xfrm>
          <a:custGeom>
            <a:avLst/>
            <a:gdLst/>
            <a:ahLst/>
            <a:cxnLst/>
            <a:rect l="l" t="t" r="r" b="b"/>
            <a:pathLst>
              <a:path w="3371850" h="189229">
                <a:moveTo>
                  <a:pt x="3371850" y="188974"/>
                </a:moveTo>
                <a:lnTo>
                  <a:pt x="3371850" y="0"/>
                </a:lnTo>
                <a:lnTo>
                  <a:pt x="0" y="0"/>
                </a:lnTo>
                <a:lnTo>
                  <a:pt x="0" y="188974"/>
                </a:lnTo>
                <a:lnTo>
                  <a:pt x="3371850" y="18897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70041" y="6755129"/>
            <a:ext cx="3474720" cy="8255"/>
          </a:xfrm>
          <a:custGeom>
            <a:avLst/>
            <a:gdLst/>
            <a:ahLst/>
            <a:cxnLst/>
            <a:rect l="l" t="t" r="r" b="b"/>
            <a:pathLst>
              <a:path w="3474720" h="8254">
                <a:moveTo>
                  <a:pt x="0" y="8241"/>
                </a:moveTo>
                <a:lnTo>
                  <a:pt x="3474719" y="0"/>
                </a:lnTo>
              </a:path>
            </a:pathLst>
          </a:custGeom>
          <a:ln w="19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3631" y="240791"/>
            <a:ext cx="1510284" cy="13182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285" y="84582"/>
            <a:ext cx="9144000" cy="8255"/>
          </a:xfrm>
          <a:custGeom>
            <a:avLst/>
            <a:gdLst/>
            <a:ahLst/>
            <a:cxnLst/>
            <a:rect l="l" t="t" r="r" b="b"/>
            <a:pathLst>
              <a:path w="9144000" h="8255">
                <a:moveTo>
                  <a:pt x="0" y="8254"/>
                </a:moveTo>
                <a:lnTo>
                  <a:pt x="9144000" y="0"/>
                </a:lnTo>
              </a:path>
            </a:pathLst>
          </a:custGeom>
          <a:ln w="19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833371" y="1496573"/>
            <a:ext cx="7310755" cy="8255"/>
          </a:xfrm>
          <a:custGeom>
            <a:avLst/>
            <a:gdLst/>
            <a:ahLst/>
            <a:cxnLst/>
            <a:rect l="l" t="t" r="r" b="b"/>
            <a:pathLst>
              <a:path w="7310755" h="8255">
                <a:moveTo>
                  <a:pt x="0" y="8249"/>
                </a:moveTo>
                <a:lnTo>
                  <a:pt x="7310627" y="0"/>
                </a:lnTo>
              </a:path>
            </a:pathLst>
          </a:custGeom>
          <a:ln w="640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7221" y="126619"/>
            <a:ext cx="6369557" cy="1367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1845691"/>
            <a:ext cx="7998459" cy="4372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51097" y="6666153"/>
            <a:ext cx="2181860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60409" y="6433058"/>
            <a:ext cx="268604" cy="285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gov.org/fire/Measure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cgov.org/fire/Measure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596" y="188974"/>
                  </a:moveTo>
                  <a:lnTo>
                    <a:pt x="3371596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596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5354" cy="8255"/>
            </a:xfrm>
            <a:custGeom>
              <a:avLst/>
              <a:gdLst/>
              <a:ahLst/>
              <a:cxnLst/>
              <a:rect l="l" t="t" r="r" b="b"/>
              <a:pathLst>
                <a:path w="3475354" h="8254">
                  <a:moveTo>
                    <a:pt x="0" y="7936"/>
                  </a:moveTo>
                  <a:lnTo>
                    <a:pt x="3474974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39268"/>
              <a:ext cx="1510284" cy="13197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787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5049"/>
              <a:ext cx="7310755" cy="9525"/>
            </a:xfrm>
            <a:custGeom>
              <a:avLst/>
              <a:gdLst/>
              <a:ahLst/>
              <a:cxnLst/>
              <a:rect l="l" t="t" r="r" b="b"/>
              <a:pathLst>
                <a:path w="7310755" h="9525">
                  <a:moveTo>
                    <a:pt x="0" y="951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8564" y="1689862"/>
            <a:ext cx="1518285" cy="4540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391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SERVING</a:t>
            </a:r>
            <a:r>
              <a:rPr sz="1400" spc="-5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26720" marR="5715" indent="238760" algn="r">
              <a:lnSpc>
                <a:spcPct val="183300"/>
              </a:lnSpc>
              <a:spcBef>
                <a:spcPts val="20"/>
              </a:spcBef>
            </a:pP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City</a:t>
            </a:r>
            <a:r>
              <a:rPr sz="12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2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Dublin  City</a:t>
            </a:r>
            <a:r>
              <a:rPr sz="1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2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Emeryville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City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200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Newark</a:t>
            </a:r>
            <a:endParaRPr sz="1200">
              <a:latin typeface="Calibri"/>
              <a:cs typeface="Calibri"/>
            </a:endParaRPr>
          </a:p>
          <a:p>
            <a:pPr marL="346075" marR="5080" indent="-36830" algn="r">
              <a:lnSpc>
                <a:spcPct val="183300"/>
              </a:lnSpc>
            </a:pP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City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2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San</a:t>
            </a:r>
            <a:r>
              <a:rPr sz="1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Leandro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City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Union</a:t>
            </a:r>
            <a:r>
              <a:rPr sz="1200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City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271780" marR="5715" indent="74295" algn="r">
              <a:lnSpc>
                <a:spcPct val="100000"/>
              </a:lnSpc>
            </a:pP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Lawrence</a:t>
            </a:r>
            <a:r>
              <a:rPr sz="12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Berkeley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National</a:t>
            </a:r>
            <a:r>
              <a:rPr sz="12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Laboratory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271780" marR="5715" indent="-21590" algn="r">
              <a:lnSpc>
                <a:spcPct val="100000"/>
              </a:lnSpc>
            </a:pP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Lawrence</a:t>
            </a:r>
            <a:r>
              <a:rPr sz="12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Livermore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National</a:t>
            </a:r>
            <a:r>
              <a:rPr sz="12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Laboratory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317500" marR="5715" indent="-172720" algn="r">
              <a:lnSpc>
                <a:spcPct val="100000"/>
              </a:lnSpc>
            </a:pP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Unincorporated</a:t>
            </a:r>
            <a:r>
              <a:rPr sz="1200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Areas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Alameda</a:t>
            </a:r>
            <a:r>
              <a:rPr sz="12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County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indent="467359" algn="r">
              <a:lnSpc>
                <a:spcPct val="100000"/>
              </a:lnSpc>
            </a:pP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Alameda</a:t>
            </a:r>
            <a:r>
              <a:rPr sz="12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County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Regional</a:t>
            </a:r>
            <a:r>
              <a:rPr sz="1200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Emergency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Communications</a:t>
            </a:r>
            <a:r>
              <a:rPr sz="12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Center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0000"/>
                </a:solidFill>
                <a:latin typeface="Calibri"/>
                <a:cs typeface="Calibri"/>
              </a:rPr>
              <a:t>“Accredited</a:t>
            </a:r>
            <a:r>
              <a:rPr sz="12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Center</a:t>
            </a:r>
            <a:endParaRPr sz="12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</a:pP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2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Excellence”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08429" y="297307"/>
            <a:ext cx="715390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latin typeface="Calibri"/>
                <a:cs typeface="Calibri"/>
              </a:rPr>
              <a:t>ALAMEDA </a:t>
            </a:r>
            <a:r>
              <a:rPr sz="3600" b="0" spc="-15" dirty="0">
                <a:latin typeface="Calibri"/>
                <a:cs typeface="Calibri"/>
              </a:rPr>
              <a:t>COUNTY </a:t>
            </a:r>
            <a:r>
              <a:rPr sz="3600" b="0" spc="-5" dirty="0">
                <a:latin typeface="Calibri"/>
                <a:cs typeface="Calibri"/>
              </a:rPr>
              <a:t>FIRE</a:t>
            </a:r>
            <a:r>
              <a:rPr sz="3600" b="0" spc="-10" dirty="0">
                <a:latin typeface="Calibri"/>
                <a:cs typeface="Calibri"/>
              </a:rPr>
              <a:t> </a:t>
            </a:r>
            <a:r>
              <a:rPr sz="3600" b="0" spc="-35" dirty="0">
                <a:latin typeface="Calibri"/>
                <a:cs typeface="Calibri"/>
              </a:rPr>
              <a:t>DEPARTMENT</a:t>
            </a:r>
            <a:endParaRPr sz="3600" dirty="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3600" b="0" spc="-15" dirty="0">
                <a:latin typeface="Calibri"/>
                <a:cs typeface="Calibri"/>
              </a:rPr>
              <a:t>Information </a:t>
            </a:r>
            <a:r>
              <a:rPr sz="3600" b="0" dirty="0">
                <a:latin typeface="Calibri"/>
                <a:cs typeface="Calibri"/>
              </a:rPr>
              <a:t>About </a:t>
            </a:r>
            <a:r>
              <a:rPr sz="3600" b="0" spc="-10" dirty="0">
                <a:latin typeface="Calibri"/>
                <a:cs typeface="Calibri"/>
              </a:rPr>
              <a:t>Measure</a:t>
            </a:r>
            <a:r>
              <a:rPr sz="3600" b="0" spc="-75" dirty="0">
                <a:latin typeface="Calibri"/>
                <a:cs typeface="Calibri"/>
              </a:rPr>
              <a:t> </a:t>
            </a:r>
            <a:r>
              <a:rPr lang="en-US" sz="3600" b="0" spc="-75" dirty="0"/>
              <a:t>X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79676" y="1834895"/>
            <a:ext cx="6522084" cy="4274185"/>
            <a:chOff x="1979676" y="1834895"/>
            <a:chExt cx="6522084" cy="4274185"/>
          </a:xfrm>
        </p:grpSpPr>
        <p:sp>
          <p:nvSpPr>
            <p:cNvPr id="11" name="object 11"/>
            <p:cNvSpPr/>
            <p:nvPr/>
          </p:nvSpPr>
          <p:spPr>
            <a:xfrm>
              <a:off x="1979676" y="1850135"/>
              <a:ext cx="2705862" cy="188290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79676" y="4600955"/>
              <a:ext cx="2792729" cy="15079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51576" y="1834895"/>
              <a:ext cx="2705862" cy="187375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08904" y="4594860"/>
              <a:ext cx="2792729" cy="151409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52444" y="3198875"/>
              <a:ext cx="3237738" cy="182194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615933" y="6353962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850" y="188974"/>
                  </a:moveTo>
                  <a:lnTo>
                    <a:pt x="3371850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850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4720" cy="8255"/>
            </a:xfrm>
            <a:custGeom>
              <a:avLst/>
              <a:gdLst/>
              <a:ahLst/>
              <a:cxnLst/>
              <a:rect l="l" t="t" r="r" b="b"/>
              <a:pathLst>
                <a:path w="3474720" h="8254">
                  <a:moveTo>
                    <a:pt x="0" y="8241"/>
                  </a:moveTo>
                  <a:lnTo>
                    <a:pt x="3474719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40791"/>
              <a:ext cx="1510284" cy="13182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825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6573"/>
              <a:ext cx="7310755" cy="8255"/>
            </a:xfrm>
            <a:custGeom>
              <a:avLst/>
              <a:gdLst/>
              <a:ahLst/>
              <a:cxnLst/>
              <a:rect l="l" t="t" r="r" b="b"/>
              <a:pathLst>
                <a:path w="7310755" h="8255">
                  <a:moveTo>
                    <a:pt x="0" y="824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13485" marR="5080" indent="485775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About the Alameda  </a:t>
            </a:r>
            <a:r>
              <a:rPr sz="4000" spc="-15" dirty="0"/>
              <a:t>County Fire</a:t>
            </a:r>
            <a:r>
              <a:rPr sz="4000" spc="-30" dirty="0"/>
              <a:t> </a:t>
            </a:r>
            <a:r>
              <a:rPr sz="4000" spc="-10" dirty="0"/>
              <a:t>Department</a:t>
            </a:r>
            <a:endParaRPr sz="400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ACFD </a:t>
            </a:r>
            <a:r>
              <a:rPr spc="-5" dirty="0"/>
              <a:t>is a </a:t>
            </a:r>
            <a:r>
              <a:rPr spc="-10" dirty="0"/>
              <a:t>dependent </a:t>
            </a:r>
            <a:r>
              <a:rPr spc="-15" dirty="0"/>
              <a:t>fire </a:t>
            </a:r>
            <a:r>
              <a:rPr spc="-10" dirty="0"/>
              <a:t>district formed under </a:t>
            </a:r>
            <a:r>
              <a:rPr spc="-5" dirty="0"/>
              <a:t>the </a:t>
            </a:r>
            <a:r>
              <a:rPr spc="-15" dirty="0"/>
              <a:t>Fire </a:t>
            </a:r>
            <a:r>
              <a:rPr spc="-10" dirty="0"/>
              <a:t>Protection  District Law </a:t>
            </a:r>
            <a:r>
              <a:rPr dirty="0"/>
              <a:t>of </a:t>
            </a:r>
            <a:r>
              <a:rPr spc="-5" dirty="0"/>
              <a:t>1987 and </a:t>
            </a:r>
            <a:r>
              <a:rPr spc="-10" dirty="0"/>
              <a:t>governed by </a:t>
            </a:r>
            <a:r>
              <a:rPr spc="-5" dirty="0"/>
              <a:t>the County Board </a:t>
            </a:r>
            <a:r>
              <a:rPr dirty="0"/>
              <a:t>of </a:t>
            </a:r>
            <a:r>
              <a:rPr spc="-5" dirty="0"/>
              <a:t>Supervisors  as the </a:t>
            </a:r>
            <a:r>
              <a:rPr spc="-15" dirty="0"/>
              <a:t>Fire District’s </a:t>
            </a:r>
            <a:r>
              <a:rPr spc="-5" dirty="0"/>
              <a:t>Board of</a:t>
            </a:r>
            <a:r>
              <a:rPr spc="45" dirty="0"/>
              <a:t> </a:t>
            </a:r>
            <a:r>
              <a:rPr spc="-15" dirty="0"/>
              <a:t>Directors.</a:t>
            </a:r>
          </a:p>
          <a:p>
            <a:pPr marL="355600" marR="5715" indent="-343535" algn="just">
              <a:lnSpc>
                <a:spcPct val="100000"/>
              </a:lnSpc>
              <a:spcBef>
                <a:spcPts val="1730"/>
              </a:spcBef>
              <a:buFont typeface="Arial"/>
              <a:buChar char="•"/>
              <a:tabLst>
                <a:tab pos="356235" algn="l"/>
              </a:tabLst>
            </a:pPr>
            <a:r>
              <a:rPr spc="-10" dirty="0"/>
              <a:t>The ACFD </a:t>
            </a:r>
            <a:r>
              <a:rPr spc="-15" dirty="0"/>
              <a:t>provides fire protection </a:t>
            </a:r>
            <a:r>
              <a:rPr dirty="0"/>
              <a:t>services </a:t>
            </a:r>
            <a:r>
              <a:rPr spc="-20" dirty="0"/>
              <a:t>to </a:t>
            </a:r>
            <a:r>
              <a:rPr spc="-15" dirty="0"/>
              <a:t>unincorporated  </a:t>
            </a:r>
            <a:r>
              <a:rPr spc="-10" dirty="0"/>
              <a:t>County </a:t>
            </a:r>
            <a:r>
              <a:rPr spc="-5" dirty="0"/>
              <a:t>communities, including Ashland, </a:t>
            </a:r>
            <a:r>
              <a:rPr spc="-15" dirty="0"/>
              <a:t>Castro </a:t>
            </a:r>
            <a:r>
              <a:rPr spc="-50" dirty="0"/>
              <a:t>Valley, </a:t>
            </a:r>
            <a:r>
              <a:rPr spc="-5" dirty="0"/>
              <a:t>Cherryland,  </a:t>
            </a:r>
            <a:r>
              <a:rPr spc="-10" dirty="0"/>
              <a:t>Livermore, </a:t>
            </a:r>
            <a:r>
              <a:rPr spc="-5" dirty="0"/>
              <a:t>San </a:t>
            </a:r>
            <a:r>
              <a:rPr spc="-15" dirty="0"/>
              <a:t>Lorenzo </a:t>
            </a:r>
            <a:r>
              <a:rPr spc="-5" dirty="0"/>
              <a:t>and</a:t>
            </a:r>
            <a:r>
              <a:rPr spc="25" dirty="0"/>
              <a:t> </a:t>
            </a:r>
            <a:r>
              <a:rPr spc="-5" dirty="0"/>
              <a:t>Sunol.</a:t>
            </a:r>
          </a:p>
          <a:p>
            <a:pPr marL="355600" marR="7620" indent="-343535" algn="just">
              <a:lnSpc>
                <a:spcPct val="100000"/>
              </a:lnSpc>
              <a:spcBef>
                <a:spcPts val="1730"/>
              </a:spcBef>
              <a:buFont typeface="Arial"/>
              <a:buChar char="•"/>
              <a:tabLst>
                <a:tab pos="356235" algn="l"/>
              </a:tabLst>
            </a:pPr>
            <a:r>
              <a:rPr spc="-10" dirty="0"/>
              <a:t>The </a:t>
            </a:r>
            <a:r>
              <a:rPr spc="-15" dirty="0"/>
              <a:t>fire stations </a:t>
            </a:r>
            <a:r>
              <a:rPr lang="en-US" spc="-15" dirty="0"/>
              <a:t>that would be replace/repaired with </a:t>
            </a:r>
            <a:r>
              <a:rPr lang="en-US" spc="-10" dirty="0"/>
              <a:t>Measure X bond funds</a:t>
            </a:r>
            <a:r>
              <a:rPr spc="-5" dirty="0"/>
              <a:t> </a:t>
            </a:r>
            <a:r>
              <a:rPr spc="-10" dirty="0"/>
              <a:t>are </a:t>
            </a:r>
            <a:r>
              <a:rPr spc="-15" dirty="0"/>
              <a:t>at </a:t>
            </a:r>
            <a:r>
              <a:rPr spc="-10" dirty="0"/>
              <a:t>least </a:t>
            </a:r>
            <a:r>
              <a:rPr spc="-5" dirty="0"/>
              <a:t>30 </a:t>
            </a:r>
            <a:r>
              <a:rPr spc="-15" dirty="0"/>
              <a:t>years </a:t>
            </a:r>
            <a:r>
              <a:rPr spc="-5" dirty="0"/>
              <a:t>old,  including </a:t>
            </a:r>
            <a:r>
              <a:rPr spc="-10" dirty="0"/>
              <a:t>two that are </a:t>
            </a:r>
            <a:r>
              <a:rPr spc="-15" dirty="0"/>
              <a:t>over </a:t>
            </a:r>
            <a:r>
              <a:rPr spc="-5" dirty="0"/>
              <a:t>50 </a:t>
            </a:r>
            <a:r>
              <a:rPr spc="-15" dirty="0"/>
              <a:t>years </a:t>
            </a:r>
            <a:r>
              <a:rPr spc="-5" dirty="0"/>
              <a:t>old and </a:t>
            </a:r>
            <a:r>
              <a:rPr spc="-15" dirty="0"/>
              <a:t>two </a:t>
            </a:r>
            <a:r>
              <a:rPr spc="-10" dirty="0"/>
              <a:t>built </a:t>
            </a:r>
            <a:r>
              <a:rPr spc="-15" dirty="0"/>
              <a:t>over </a:t>
            </a:r>
            <a:r>
              <a:rPr spc="-5" dirty="0"/>
              <a:t>70 </a:t>
            </a:r>
            <a:r>
              <a:rPr spc="-15" dirty="0"/>
              <a:t>years  </a:t>
            </a:r>
            <a:r>
              <a:rPr spc="-5" dirty="0"/>
              <a:t>ago.</a:t>
            </a:r>
          </a:p>
          <a:p>
            <a:pPr marL="756285" marR="5080" indent="-287020">
              <a:lnSpc>
                <a:spcPct val="100000"/>
              </a:lnSpc>
              <a:spcBef>
                <a:spcPts val="1730"/>
              </a:spcBef>
              <a:tabLst>
                <a:tab pos="756285" algn="l"/>
                <a:tab pos="1707514" algn="l"/>
                <a:tab pos="2326640" algn="l"/>
                <a:tab pos="2876550" algn="l"/>
                <a:tab pos="3208655" algn="l"/>
                <a:tab pos="3553460" algn="l"/>
                <a:tab pos="3978275" algn="l"/>
                <a:tab pos="4314190" algn="l"/>
                <a:tab pos="4687570" algn="l"/>
                <a:tab pos="5408295" algn="l"/>
                <a:tab pos="5821045" algn="l"/>
                <a:tab pos="7030084" algn="l"/>
                <a:tab pos="7209790" algn="l"/>
              </a:tabLst>
            </a:pPr>
            <a:r>
              <a:rPr spc="-5" dirty="0">
                <a:latin typeface="Arial"/>
                <a:cs typeface="Arial"/>
              </a:rPr>
              <a:t>–	</a:t>
            </a:r>
            <a:r>
              <a:rPr spc="-10" dirty="0"/>
              <a:t>The</a:t>
            </a:r>
            <a:r>
              <a:rPr spc="5" dirty="0"/>
              <a:t>s</a:t>
            </a:r>
            <a:r>
              <a:rPr spc="-5" dirty="0"/>
              <a:t>e</a:t>
            </a:r>
            <a:r>
              <a:rPr dirty="0"/>
              <a:t>	</a:t>
            </a:r>
            <a:r>
              <a:rPr spc="-25" dirty="0"/>
              <a:t>s</a:t>
            </a:r>
            <a:r>
              <a:rPr spc="-35" dirty="0"/>
              <a:t>t</a:t>
            </a:r>
            <a:r>
              <a:rPr spc="-25" dirty="0"/>
              <a:t>a</a:t>
            </a:r>
            <a:r>
              <a:rPr spc="-5" dirty="0"/>
              <a:t>tio</a:t>
            </a:r>
            <a:r>
              <a:rPr spc="-10" dirty="0"/>
              <a:t>n</a:t>
            </a:r>
            <a:r>
              <a:rPr spc="-5" dirty="0"/>
              <a:t>s</a:t>
            </a:r>
            <a:r>
              <a:rPr dirty="0"/>
              <a:t>	</a:t>
            </a:r>
            <a:r>
              <a:rPr spc="-30" dirty="0"/>
              <a:t>r</a:t>
            </a:r>
            <a:r>
              <a:rPr spc="-5" dirty="0"/>
              <a:t>equi</a:t>
            </a:r>
            <a:r>
              <a:rPr spc="-35" dirty="0"/>
              <a:t>r</a:t>
            </a:r>
            <a:r>
              <a:rPr spc="-5" dirty="0"/>
              <a:t>e</a:t>
            </a:r>
            <a:r>
              <a:rPr dirty="0"/>
              <a:t>	</a:t>
            </a:r>
            <a:r>
              <a:rPr spc="-10" dirty="0"/>
              <a:t>signifi</a:t>
            </a:r>
            <a:r>
              <a:rPr spc="-35" dirty="0"/>
              <a:t>c</a:t>
            </a:r>
            <a:r>
              <a:rPr spc="-5" dirty="0"/>
              <a:t>a</a:t>
            </a:r>
            <a:r>
              <a:rPr spc="-25" dirty="0"/>
              <a:t>n</a:t>
            </a:r>
            <a:r>
              <a:rPr spc="-5" dirty="0"/>
              <a:t>t</a:t>
            </a:r>
            <a:r>
              <a:rPr dirty="0"/>
              <a:t>	</a:t>
            </a:r>
            <a:r>
              <a:rPr spc="-30" dirty="0"/>
              <a:t>r</a:t>
            </a:r>
            <a:r>
              <a:rPr spc="-5" dirty="0"/>
              <a:t>ehabili</a:t>
            </a:r>
            <a:r>
              <a:rPr spc="-35" dirty="0"/>
              <a:t>t</a:t>
            </a:r>
            <a:r>
              <a:rPr spc="-25" dirty="0"/>
              <a:t>a</a:t>
            </a:r>
            <a:r>
              <a:rPr spc="-5" dirty="0"/>
              <a:t>t</a:t>
            </a:r>
            <a:r>
              <a:rPr spc="-25" dirty="0"/>
              <a:t>i</a:t>
            </a:r>
            <a:r>
              <a:rPr spc="-5" dirty="0"/>
              <a:t>on</a:t>
            </a:r>
            <a:r>
              <a:rPr dirty="0"/>
              <a:t>		</a:t>
            </a:r>
            <a:r>
              <a:rPr spc="-5" dirty="0"/>
              <a:t>and</a:t>
            </a:r>
            <a:r>
              <a:rPr spc="-35" dirty="0"/>
              <a:t>/</a:t>
            </a:r>
            <a:r>
              <a:rPr spc="-10" dirty="0"/>
              <a:t>or  </a:t>
            </a:r>
            <a:r>
              <a:rPr spc="-30" dirty="0"/>
              <a:t>r</a:t>
            </a:r>
            <a:r>
              <a:rPr spc="-5" dirty="0"/>
              <a:t>eplace</a:t>
            </a:r>
            <a:r>
              <a:rPr spc="-15" dirty="0"/>
              <a:t>m</a:t>
            </a:r>
            <a:r>
              <a:rPr spc="-5" dirty="0"/>
              <a:t>e</a:t>
            </a:r>
            <a:r>
              <a:rPr spc="-20" dirty="0"/>
              <a:t>n</a:t>
            </a:r>
            <a:r>
              <a:rPr spc="-5" dirty="0"/>
              <a:t>t</a:t>
            </a:r>
            <a:r>
              <a:rPr dirty="0"/>
              <a:t>	</a:t>
            </a:r>
            <a:r>
              <a:rPr spc="-35" dirty="0"/>
              <a:t>e</a:t>
            </a:r>
            <a:r>
              <a:rPr spc="-15" dirty="0"/>
              <a:t>f</a:t>
            </a:r>
            <a:r>
              <a:rPr spc="-55" dirty="0"/>
              <a:t>f</a:t>
            </a:r>
            <a:r>
              <a:rPr spc="-5" dirty="0"/>
              <a:t>orts</a:t>
            </a:r>
            <a:r>
              <a:rPr dirty="0"/>
              <a:t>	</a:t>
            </a:r>
            <a:r>
              <a:rPr spc="-5" dirty="0"/>
              <a:t>in</a:t>
            </a:r>
            <a:r>
              <a:rPr dirty="0"/>
              <a:t>	</a:t>
            </a:r>
            <a:r>
              <a:rPr spc="10" dirty="0"/>
              <a:t>o</a:t>
            </a:r>
            <a:r>
              <a:rPr spc="-30" dirty="0"/>
              <a:t>r</a:t>
            </a:r>
            <a:r>
              <a:rPr spc="-10" dirty="0"/>
              <a:t>de</a:t>
            </a:r>
            <a:r>
              <a:rPr spc="-5" dirty="0"/>
              <a:t>r</a:t>
            </a:r>
            <a:r>
              <a:rPr dirty="0"/>
              <a:t>	</a:t>
            </a:r>
            <a:r>
              <a:rPr spc="-35" dirty="0"/>
              <a:t>t</a:t>
            </a:r>
            <a:r>
              <a:rPr spc="-5" dirty="0"/>
              <a:t>o</a:t>
            </a:r>
            <a:r>
              <a:rPr dirty="0"/>
              <a:t>	</a:t>
            </a:r>
            <a:r>
              <a:rPr spc="-5" dirty="0"/>
              <a:t>mai</a:t>
            </a:r>
            <a:r>
              <a:rPr spc="-20" dirty="0"/>
              <a:t>n</a:t>
            </a:r>
            <a:r>
              <a:rPr spc="-35" dirty="0"/>
              <a:t>t</a:t>
            </a:r>
            <a:r>
              <a:rPr spc="-5" dirty="0"/>
              <a:t>ain</a:t>
            </a:r>
            <a:r>
              <a:rPr dirty="0"/>
              <a:t>	</a:t>
            </a:r>
            <a:r>
              <a:rPr spc="-5" dirty="0"/>
              <a:t>adequ</a:t>
            </a:r>
            <a:r>
              <a:rPr spc="-25" dirty="0"/>
              <a:t>a</a:t>
            </a:r>
            <a:r>
              <a:rPr spc="-35" dirty="0"/>
              <a:t>t</a:t>
            </a:r>
            <a:r>
              <a:rPr spc="-5" dirty="0"/>
              <a:t>e</a:t>
            </a:r>
            <a:r>
              <a:rPr dirty="0"/>
              <a:t>	</a:t>
            </a:r>
            <a:r>
              <a:rPr spc="-5" dirty="0"/>
              <a:t>medi</a:t>
            </a:r>
            <a:r>
              <a:rPr spc="-40" dirty="0"/>
              <a:t>c</a:t>
            </a:r>
            <a:r>
              <a:rPr spc="-5" dirty="0"/>
              <a:t>al,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56105" y="6192723"/>
            <a:ext cx="44018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Calibri"/>
                <a:cs typeface="Calibri"/>
              </a:rPr>
              <a:t>fire,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disaster emergency</a:t>
            </a:r>
            <a:r>
              <a:rPr sz="2200" spc="-5" dirty="0">
                <a:latin typeface="Calibri"/>
                <a:cs typeface="Calibri"/>
              </a:rPr>
              <a:t> response.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38209" y="6375908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850" y="188974"/>
                  </a:moveTo>
                  <a:lnTo>
                    <a:pt x="3371850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850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4720" cy="8255"/>
            </a:xfrm>
            <a:custGeom>
              <a:avLst/>
              <a:gdLst/>
              <a:ahLst/>
              <a:cxnLst/>
              <a:rect l="l" t="t" r="r" b="b"/>
              <a:pathLst>
                <a:path w="3474720" h="8254">
                  <a:moveTo>
                    <a:pt x="0" y="8241"/>
                  </a:moveTo>
                  <a:lnTo>
                    <a:pt x="3474719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40791"/>
              <a:ext cx="1510284" cy="13182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825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6573"/>
              <a:ext cx="7310755" cy="8255"/>
            </a:xfrm>
            <a:custGeom>
              <a:avLst/>
              <a:gdLst/>
              <a:ahLst/>
              <a:cxnLst/>
              <a:rect l="l" t="t" r="r" b="b"/>
              <a:pathLst>
                <a:path w="7310755" h="8255">
                  <a:moveTo>
                    <a:pt x="0" y="824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52750" y="461899"/>
            <a:ext cx="46869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Measure </a:t>
            </a:r>
            <a:r>
              <a:rPr lang="en-US" sz="4400" spc="-10" dirty="0"/>
              <a:t>X</a:t>
            </a:r>
            <a:r>
              <a:rPr sz="4400" spc="-75" dirty="0"/>
              <a:t> </a:t>
            </a:r>
            <a:r>
              <a:rPr sz="4400" spc="-5" dirty="0"/>
              <a:t>Planning</a:t>
            </a:r>
            <a:endParaRPr sz="440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9740" y="1766442"/>
            <a:ext cx="8146415" cy="4018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95"/>
              </a:spcBef>
              <a:tabLst>
                <a:tab pos="1327785" algn="l"/>
                <a:tab pos="1702435" algn="l"/>
                <a:tab pos="2380615" algn="l"/>
                <a:tab pos="3912870" algn="l"/>
                <a:tab pos="5275580" algn="l"/>
                <a:tab pos="6670675" algn="l"/>
              </a:tabLst>
            </a:pPr>
            <a:r>
              <a:rPr sz="2500" spc="-5" dirty="0">
                <a:latin typeface="Calibri"/>
                <a:cs typeface="Calibri"/>
              </a:rPr>
              <a:t>Me</a:t>
            </a:r>
            <a:r>
              <a:rPr sz="2500" spc="5" dirty="0">
                <a:latin typeface="Calibri"/>
                <a:cs typeface="Calibri"/>
              </a:rPr>
              <a:t>a</a:t>
            </a:r>
            <a:r>
              <a:rPr sz="2500" spc="-10" dirty="0">
                <a:latin typeface="Calibri"/>
                <a:cs typeface="Calibri"/>
              </a:rPr>
              <a:t>su</a:t>
            </a:r>
            <a:r>
              <a:rPr sz="2500" spc="-45" dirty="0">
                <a:latin typeface="Calibri"/>
                <a:cs typeface="Calibri"/>
              </a:rPr>
              <a:t>r</a:t>
            </a:r>
            <a:r>
              <a:rPr sz="2500" spc="-5" dirty="0">
                <a:latin typeface="Calibri"/>
                <a:cs typeface="Calibri"/>
              </a:rPr>
              <a:t>e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lang="en-US" sz="2500" spc="-5" dirty="0">
                <a:latin typeface="Calibri"/>
                <a:cs typeface="Calibri"/>
              </a:rPr>
              <a:t>X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25" dirty="0">
                <a:latin typeface="Calibri"/>
                <a:cs typeface="Calibri"/>
              </a:rPr>
              <a:t>w</a:t>
            </a:r>
            <a:r>
              <a:rPr sz="2500" spc="-5" dirty="0">
                <a:latin typeface="Calibri"/>
                <a:cs typeface="Calibri"/>
              </a:rPr>
              <a:t>as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de</a:t>
            </a:r>
            <a:r>
              <a:rPr sz="2500" spc="-35" dirty="0">
                <a:latin typeface="Calibri"/>
                <a:cs typeface="Calibri"/>
              </a:rPr>
              <a:t>v</a:t>
            </a:r>
            <a:r>
              <a:rPr sz="2500" spc="-5" dirty="0">
                <a:latin typeface="Calibri"/>
                <a:cs typeface="Calibri"/>
              </a:rPr>
              <a:t>e</a:t>
            </a:r>
            <a:r>
              <a:rPr sz="2500" spc="5" dirty="0">
                <a:latin typeface="Calibri"/>
                <a:cs typeface="Calibri"/>
              </a:rPr>
              <a:t>l</a:t>
            </a:r>
            <a:r>
              <a:rPr sz="2500" spc="-10" dirty="0">
                <a:latin typeface="Calibri"/>
                <a:cs typeface="Calibri"/>
              </a:rPr>
              <a:t>op</a:t>
            </a:r>
            <a:r>
              <a:rPr sz="2500" spc="5" dirty="0">
                <a:latin typeface="Calibri"/>
                <a:cs typeface="Calibri"/>
              </a:rPr>
              <a:t>e</a:t>
            </a:r>
            <a:r>
              <a:rPr sz="2500" spc="-5" dirty="0">
                <a:latin typeface="Calibri"/>
                <a:cs typeface="Calibri"/>
              </a:rPr>
              <a:t>d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60" dirty="0">
                <a:latin typeface="Calibri"/>
                <a:cs typeface="Calibri"/>
              </a:rPr>
              <a:t>f</a:t>
            </a:r>
            <a:r>
              <a:rPr sz="2500" spc="-10" dirty="0">
                <a:latin typeface="Calibri"/>
                <a:cs typeface="Calibri"/>
              </a:rPr>
              <a:t>ol</a:t>
            </a:r>
            <a:r>
              <a:rPr sz="2500" spc="-5" dirty="0">
                <a:latin typeface="Calibri"/>
                <a:cs typeface="Calibri"/>
              </a:rPr>
              <a:t>l</a:t>
            </a:r>
            <a:r>
              <a:rPr sz="2500" spc="-30" dirty="0">
                <a:latin typeface="Calibri"/>
                <a:cs typeface="Calibri"/>
              </a:rPr>
              <a:t>o</a:t>
            </a:r>
            <a:r>
              <a:rPr sz="2500" spc="-5" dirty="0">
                <a:latin typeface="Calibri"/>
                <a:cs typeface="Calibri"/>
              </a:rPr>
              <a:t>wing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35" dirty="0">
                <a:latin typeface="Calibri"/>
                <a:cs typeface="Calibri"/>
              </a:rPr>
              <a:t>e</a:t>
            </a:r>
            <a:r>
              <a:rPr sz="2500" dirty="0">
                <a:latin typeface="Calibri"/>
                <a:cs typeface="Calibri"/>
              </a:rPr>
              <a:t>x</a:t>
            </a:r>
            <a:r>
              <a:rPr sz="2500" spc="-25" dirty="0">
                <a:latin typeface="Calibri"/>
                <a:cs typeface="Calibri"/>
              </a:rPr>
              <a:t>t</a:t>
            </a:r>
            <a:r>
              <a:rPr sz="2500" spc="-5" dirty="0">
                <a:latin typeface="Calibri"/>
                <a:cs typeface="Calibri"/>
              </a:rPr>
              <a:t>ensi</a:t>
            </a:r>
            <a:r>
              <a:rPr sz="2500" spc="-30" dirty="0">
                <a:latin typeface="Calibri"/>
                <a:cs typeface="Calibri"/>
              </a:rPr>
              <a:t>v</a:t>
            </a:r>
            <a:r>
              <a:rPr sz="2500" spc="-5" dirty="0">
                <a:latin typeface="Calibri"/>
                <a:cs typeface="Calibri"/>
              </a:rPr>
              <a:t>e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30" dirty="0">
                <a:latin typeface="Calibri"/>
                <a:cs typeface="Calibri"/>
              </a:rPr>
              <a:t>c</a:t>
            </a:r>
            <a:r>
              <a:rPr sz="2500" spc="-10" dirty="0">
                <a:latin typeface="Calibri"/>
                <a:cs typeface="Calibri"/>
              </a:rPr>
              <a:t>om</a:t>
            </a:r>
            <a:r>
              <a:rPr sz="2500" dirty="0">
                <a:latin typeface="Calibri"/>
                <a:cs typeface="Calibri"/>
              </a:rPr>
              <a:t>m</a:t>
            </a:r>
            <a:r>
              <a:rPr sz="2500" spc="-10" dirty="0">
                <a:latin typeface="Calibri"/>
                <a:cs typeface="Calibri"/>
              </a:rPr>
              <a:t>uni</a:t>
            </a:r>
            <a:r>
              <a:rPr sz="2500" dirty="0">
                <a:latin typeface="Calibri"/>
                <a:cs typeface="Calibri"/>
              </a:rPr>
              <a:t>t</a:t>
            </a:r>
            <a:r>
              <a:rPr sz="2500" spc="-5" dirty="0">
                <a:latin typeface="Calibri"/>
                <a:cs typeface="Calibri"/>
              </a:rPr>
              <a:t>y  input.</a:t>
            </a:r>
            <a:endParaRPr sz="25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20"/>
              </a:spcBef>
            </a:pPr>
            <a:r>
              <a:rPr sz="2500" spc="-10" dirty="0">
                <a:latin typeface="Calibri"/>
                <a:cs typeface="Calibri"/>
              </a:rPr>
              <a:t>Over 1,000 community residents provided input. </a:t>
            </a:r>
            <a:r>
              <a:rPr sz="2500" spc="-5" dirty="0">
                <a:latin typeface="Calibri"/>
                <a:cs typeface="Calibri"/>
              </a:rPr>
              <a:t>Community  priorities identified </a:t>
            </a:r>
            <a:r>
              <a:rPr sz="2500" spc="-15" dirty="0">
                <a:latin typeface="Calibri"/>
                <a:cs typeface="Calibri"/>
              </a:rPr>
              <a:t>by </a:t>
            </a:r>
            <a:r>
              <a:rPr sz="2500" spc="-10" dirty="0">
                <a:latin typeface="Calibri"/>
                <a:cs typeface="Calibri"/>
              </a:rPr>
              <a:t>respondents</a:t>
            </a:r>
            <a:r>
              <a:rPr sz="2500" spc="6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included:</a:t>
            </a:r>
            <a:endParaRPr sz="25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1320"/>
              </a:spcBef>
              <a:buFont typeface="Arial"/>
              <a:buChar char="–"/>
              <a:tabLst>
                <a:tab pos="756920" algn="l"/>
              </a:tabLst>
            </a:pPr>
            <a:r>
              <a:rPr sz="2500" spc="-10" dirty="0">
                <a:latin typeface="Calibri"/>
                <a:cs typeface="Calibri"/>
              </a:rPr>
              <a:t>Reducing emergency response</a:t>
            </a:r>
            <a:r>
              <a:rPr sz="2500" spc="7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times</a:t>
            </a:r>
            <a:endParaRPr sz="25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05"/>
              </a:spcBef>
              <a:buFont typeface="Arial"/>
              <a:buChar char="–"/>
              <a:tabLst>
                <a:tab pos="756920" algn="l"/>
              </a:tabLst>
            </a:pPr>
            <a:r>
              <a:rPr sz="2500" spc="-10" dirty="0">
                <a:latin typeface="Calibri"/>
                <a:cs typeface="Calibri"/>
              </a:rPr>
              <a:t>Providing emergency </a:t>
            </a:r>
            <a:r>
              <a:rPr sz="2500" spc="-15" dirty="0">
                <a:latin typeface="Calibri"/>
                <a:cs typeface="Calibri"/>
              </a:rPr>
              <a:t>life-saving </a:t>
            </a:r>
            <a:r>
              <a:rPr sz="2500" spc="-10" dirty="0">
                <a:latin typeface="Calibri"/>
                <a:cs typeface="Calibri"/>
              </a:rPr>
              <a:t>medical</a:t>
            </a:r>
            <a:r>
              <a:rPr sz="2500" spc="7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devices</a:t>
            </a:r>
            <a:endParaRPr sz="25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756920" algn="l"/>
              </a:tabLst>
            </a:pPr>
            <a:r>
              <a:rPr sz="2500" spc="-10" dirty="0">
                <a:latin typeface="Calibri"/>
                <a:cs typeface="Calibri"/>
              </a:rPr>
              <a:t>Improving emergency communications</a:t>
            </a:r>
            <a:r>
              <a:rPr sz="2500" spc="8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systems</a:t>
            </a:r>
            <a:endParaRPr sz="2500" dirty="0">
              <a:latin typeface="Calibri"/>
              <a:cs typeface="Calibri"/>
            </a:endParaRPr>
          </a:p>
          <a:p>
            <a:pPr marL="756285" marR="975360" indent="-28702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756920" algn="l"/>
              </a:tabLst>
            </a:pPr>
            <a:r>
              <a:rPr sz="2500" spc="-10" dirty="0">
                <a:latin typeface="Calibri"/>
                <a:cs typeface="Calibri"/>
              </a:rPr>
              <a:t>Enhancing </a:t>
            </a:r>
            <a:r>
              <a:rPr sz="2500" spc="-5" dirty="0">
                <a:latin typeface="Calibri"/>
                <a:cs typeface="Calibri"/>
              </a:rPr>
              <a:t>wildfire </a:t>
            </a:r>
            <a:r>
              <a:rPr sz="2500" spc="-10" dirty="0">
                <a:latin typeface="Calibri"/>
                <a:cs typeface="Calibri"/>
              </a:rPr>
              <a:t>protection </a:t>
            </a:r>
            <a:r>
              <a:rPr sz="2500" spc="-5" dirty="0">
                <a:latin typeface="Calibri"/>
                <a:cs typeface="Calibri"/>
              </a:rPr>
              <a:t>&amp; </a:t>
            </a:r>
            <a:r>
              <a:rPr sz="2500" spc="-10" dirty="0">
                <a:latin typeface="Calibri"/>
                <a:cs typeface="Calibri"/>
              </a:rPr>
              <a:t>disaster response  </a:t>
            </a:r>
            <a:r>
              <a:rPr sz="2500" dirty="0">
                <a:latin typeface="Calibri"/>
                <a:cs typeface="Calibri"/>
              </a:rPr>
              <a:t>services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3478" y="491997"/>
            <a:ext cx="35521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Ballot</a:t>
            </a:r>
            <a:r>
              <a:rPr sz="4400" spc="-80" dirty="0"/>
              <a:t> </a:t>
            </a:r>
            <a:r>
              <a:rPr sz="4400" spc="-10" dirty="0"/>
              <a:t>Measure</a:t>
            </a:r>
            <a:endParaRPr sz="44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006ED4-4302-41E1-9E6F-59FB21AA6AEE}"/>
              </a:ext>
            </a:extLst>
          </p:cNvPr>
          <p:cNvSpPr txBox="1"/>
          <p:nvPr/>
        </p:nvSpPr>
        <p:spPr>
          <a:xfrm>
            <a:off x="266700" y="2357712"/>
            <a:ext cx="8610599" cy="313932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/>
              <a:t>Alameda County Fire Department Fire Safety Bond</a:t>
            </a:r>
            <a:r>
              <a:rPr lang="en-US" sz="2200" dirty="0"/>
              <a:t>. Shall the measure authorizing the Alameda County Fire Department to issue $90,000,000 in general obligation bonds to repair / replace outdated stations, thereby maintaining services in unincorporated communities (including medical emergency lifesaving services, fast 911 response, wildfire protection and disaster response) in an estimated levy of 1.6 cents per $100 assessed value, raising on average $5,200,000 annually for approximately 31 years, with oversight and audits, and no funds for salaries, benefits or pensions be adopted?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596" y="188974"/>
                  </a:moveTo>
                  <a:lnTo>
                    <a:pt x="3371596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596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5354" cy="8255"/>
            </a:xfrm>
            <a:custGeom>
              <a:avLst/>
              <a:gdLst/>
              <a:ahLst/>
              <a:cxnLst/>
              <a:rect l="l" t="t" r="r" b="b"/>
              <a:pathLst>
                <a:path w="3475354" h="8254">
                  <a:moveTo>
                    <a:pt x="0" y="7936"/>
                  </a:moveTo>
                  <a:lnTo>
                    <a:pt x="3474974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39268"/>
              <a:ext cx="1510284" cy="13197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787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5049"/>
              <a:ext cx="7310755" cy="9525"/>
            </a:xfrm>
            <a:custGeom>
              <a:avLst/>
              <a:gdLst/>
              <a:ahLst/>
              <a:cxnLst/>
              <a:rect l="l" t="t" r="r" b="b"/>
              <a:pathLst>
                <a:path w="7310755" h="9525">
                  <a:moveTo>
                    <a:pt x="0" y="951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4945" marR="5080" indent="71120">
              <a:lnSpc>
                <a:spcPct val="100000"/>
              </a:lnSpc>
              <a:spcBef>
                <a:spcPts val="100"/>
              </a:spcBef>
            </a:pPr>
            <a:r>
              <a:rPr sz="4400" spc="-30" dirty="0"/>
              <a:t>Why </a:t>
            </a:r>
            <a:r>
              <a:rPr sz="4400" spc="-20" dirty="0"/>
              <a:t>was </a:t>
            </a:r>
            <a:r>
              <a:rPr sz="4400" spc="-15" dirty="0"/>
              <a:t>Measure </a:t>
            </a:r>
            <a:r>
              <a:rPr lang="en-US" sz="4400" spc="-15" dirty="0"/>
              <a:t>X</a:t>
            </a:r>
            <a:r>
              <a:rPr sz="4400" dirty="0"/>
              <a:t>  placed on the</a:t>
            </a:r>
            <a:r>
              <a:rPr sz="4400" spc="-75" dirty="0"/>
              <a:t> </a:t>
            </a:r>
            <a:r>
              <a:rPr sz="4400" spc="-5" dirty="0"/>
              <a:t>ballot?</a:t>
            </a:r>
            <a:endParaRPr sz="440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>
              <a:lnSpc>
                <a:spcPts val="2055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9740" y="1995042"/>
            <a:ext cx="843661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Residents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5" dirty="0">
                <a:latin typeface="Calibri"/>
                <a:cs typeface="Calibri"/>
              </a:rPr>
              <a:t>unincorporated </a:t>
            </a:r>
            <a:r>
              <a:rPr sz="2400" spc="-10" dirty="0">
                <a:latin typeface="Calibri"/>
                <a:cs typeface="Calibri"/>
              </a:rPr>
              <a:t>communities rely </a:t>
            </a:r>
            <a:r>
              <a:rPr sz="2400" spc="-5" dirty="0">
                <a:latin typeface="Calibri"/>
                <a:cs typeface="Calibri"/>
              </a:rPr>
              <a:t>on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medical  </a:t>
            </a:r>
            <a:r>
              <a:rPr sz="2400" spc="-10" dirty="0">
                <a:latin typeface="Calibri"/>
                <a:cs typeface="Calibri"/>
              </a:rPr>
              <a:t>emergency lifesaving </a:t>
            </a:r>
            <a:r>
              <a:rPr sz="2400" dirty="0">
                <a:latin typeface="Calibri"/>
                <a:cs typeface="Calibri"/>
              </a:rPr>
              <a:t>services, </a:t>
            </a:r>
            <a:r>
              <a:rPr sz="2400" spc="-20" dirty="0">
                <a:latin typeface="Calibri"/>
                <a:cs typeface="Calibri"/>
              </a:rPr>
              <a:t>fast </a:t>
            </a:r>
            <a:r>
              <a:rPr sz="2400" spc="-5" dirty="0">
                <a:latin typeface="Calibri"/>
                <a:cs typeface="Calibri"/>
              </a:rPr>
              <a:t>911 response, wildfire </a:t>
            </a:r>
            <a:r>
              <a:rPr sz="2400" spc="-10" dirty="0">
                <a:latin typeface="Calibri"/>
                <a:cs typeface="Calibri"/>
              </a:rPr>
              <a:t>protection 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disaster response </a:t>
            </a:r>
            <a:r>
              <a:rPr sz="2400" dirty="0">
                <a:latin typeface="Calibri"/>
                <a:cs typeface="Calibri"/>
              </a:rPr>
              <a:t>services </a:t>
            </a:r>
            <a:r>
              <a:rPr sz="2400" spc="-10" dirty="0">
                <a:latin typeface="Calibri"/>
                <a:cs typeface="Calibri"/>
              </a:rPr>
              <a:t>provided by </a:t>
            </a:r>
            <a:r>
              <a:rPr sz="2400" dirty="0">
                <a:latin typeface="Calibri"/>
                <a:cs typeface="Calibri"/>
              </a:rPr>
              <a:t>Alameda </a:t>
            </a:r>
            <a:r>
              <a:rPr sz="2400" spc="-10" dirty="0">
                <a:latin typeface="Calibri"/>
                <a:cs typeface="Calibri"/>
              </a:rPr>
              <a:t>County  </a:t>
            </a:r>
            <a:r>
              <a:rPr sz="2400" spc="-15" dirty="0">
                <a:latin typeface="Calibri"/>
                <a:cs typeface="Calibri"/>
              </a:rPr>
              <a:t>firefighters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local stations.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939" y="3979240"/>
            <a:ext cx="4475480" cy="1702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  <a:tab pos="1466850" algn="l"/>
              </a:tabLst>
            </a:pPr>
            <a:r>
              <a:rPr sz="2200" spc="-10" dirty="0">
                <a:latin typeface="Calibri"/>
                <a:cs typeface="Calibri"/>
              </a:rPr>
              <a:t>Inadequate </a:t>
            </a:r>
            <a:r>
              <a:rPr sz="2200" spc="-5" dirty="0">
                <a:latin typeface="Calibri"/>
                <a:cs typeface="Calibri"/>
              </a:rPr>
              <a:t>funding has </a:t>
            </a:r>
            <a:r>
              <a:rPr sz="2200" spc="-20" dirty="0">
                <a:latin typeface="Calibri"/>
                <a:cs typeface="Calibri"/>
              </a:rPr>
              <a:t>forced </a:t>
            </a:r>
            <a:r>
              <a:rPr sz="2200" spc="-5" dirty="0">
                <a:latin typeface="Calibri"/>
                <a:cs typeface="Calibri"/>
              </a:rPr>
              <a:t>the  Alameda </a:t>
            </a:r>
            <a:r>
              <a:rPr sz="2200" spc="-10" dirty="0">
                <a:latin typeface="Calibri"/>
                <a:cs typeface="Calibri"/>
              </a:rPr>
              <a:t>County Fire </a:t>
            </a:r>
            <a:r>
              <a:rPr sz="2200" spc="-5" dirty="0">
                <a:latin typeface="Calibri"/>
                <a:cs typeface="Calibri"/>
              </a:rPr>
              <a:t>Department </a:t>
            </a:r>
            <a:r>
              <a:rPr sz="2200" spc="-20" dirty="0">
                <a:latin typeface="Calibri"/>
                <a:cs typeface="Calibri"/>
              </a:rPr>
              <a:t>to  </a:t>
            </a:r>
            <a:r>
              <a:rPr sz="2200" spc="-10" dirty="0">
                <a:latin typeface="Calibri"/>
                <a:cs typeface="Calibri"/>
              </a:rPr>
              <a:t>consolidate </a:t>
            </a:r>
            <a:r>
              <a:rPr sz="2200" spc="-5" dirty="0">
                <a:latin typeface="Calibri"/>
                <a:cs typeface="Calibri"/>
              </a:rPr>
              <a:t>and close a </a:t>
            </a:r>
            <a:r>
              <a:rPr sz="2200" spc="-10" dirty="0">
                <a:latin typeface="Calibri"/>
                <a:cs typeface="Calibri"/>
              </a:rPr>
              <a:t>fire </a:t>
            </a:r>
            <a:r>
              <a:rPr sz="2200" spc="-15" dirty="0">
                <a:latin typeface="Calibri"/>
                <a:cs typeface="Calibri"/>
              </a:rPr>
              <a:t>station,  affecting	</a:t>
            </a:r>
            <a:r>
              <a:rPr sz="2200" spc="-5" dirty="0">
                <a:latin typeface="Calibri"/>
                <a:cs typeface="Calibri"/>
              </a:rPr>
              <a:t>our </a:t>
            </a:r>
            <a:r>
              <a:rPr sz="2200" spc="-15" dirty="0">
                <a:latin typeface="Calibri"/>
                <a:cs typeface="Calibri"/>
              </a:rPr>
              <a:t>unincorporated  </a:t>
            </a:r>
            <a:r>
              <a:rPr sz="2200" spc="-10" dirty="0">
                <a:latin typeface="Calibri"/>
                <a:cs typeface="Calibri"/>
              </a:rPr>
              <a:t>communities.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80228" y="3979240"/>
            <a:ext cx="4046854" cy="23820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Measure </a:t>
            </a:r>
            <a:r>
              <a:rPr lang="en-US" sz="2200" spc="-5" dirty="0">
                <a:latin typeface="Calibri"/>
                <a:cs typeface="Calibri"/>
              </a:rPr>
              <a:t>X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would </a:t>
            </a:r>
            <a:r>
              <a:rPr lang="en-US" sz="2200" spc="-10" dirty="0">
                <a:latin typeface="Calibri"/>
                <a:cs typeface="Calibri"/>
              </a:rPr>
              <a:t>repair/replace</a:t>
            </a:r>
            <a:r>
              <a:rPr sz="2200" spc="-15" dirty="0">
                <a:latin typeface="Calibri"/>
                <a:cs typeface="Calibri"/>
              </a:rPr>
              <a:t>  existing fire </a:t>
            </a:r>
            <a:r>
              <a:rPr sz="2200" spc="-10" dirty="0">
                <a:latin typeface="Calibri"/>
                <a:cs typeface="Calibri"/>
              </a:rPr>
              <a:t>stations, </a:t>
            </a:r>
            <a:r>
              <a:rPr sz="2200" spc="-5" dirty="0">
                <a:latin typeface="Calibri"/>
                <a:cs typeface="Calibri"/>
              </a:rPr>
              <a:t>so </a:t>
            </a:r>
            <a:r>
              <a:rPr sz="2200" spc="-15" dirty="0">
                <a:latin typeface="Calibri"/>
                <a:cs typeface="Calibri"/>
              </a:rPr>
              <a:t>that we  can </a:t>
            </a:r>
            <a:r>
              <a:rPr sz="2200" spc="-10" dirty="0">
                <a:latin typeface="Calibri"/>
                <a:cs typeface="Calibri"/>
              </a:rPr>
              <a:t>reduce </a:t>
            </a:r>
            <a:r>
              <a:rPr sz="2200" spc="-5" dirty="0">
                <a:latin typeface="Calibri"/>
                <a:cs typeface="Calibri"/>
              </a:rPr>
              <a:t>911 </a:t>
            </a:r>
            <a:r>
              <a:rPr sz="2200" spc="-15" dirty="0">
                <a:latin typeface="Calibri"/>
                <a:cs typeface="Calibri"/>
              </a:rPr>
              <a:t>emergency  </a:t>
            </a:r>
            <a:r>
              <a:rPr sz="2200" spc="-10" dirty="0">
                <a:latin typeface="Calibri"/>
                <a:cs typeface="Calibri"/>
              </a:rPr>
              <a:t>medical </a:t>
            </a:r>
            <a:r>
              <a:rPr sz="2200" spc="-5" dirty="0">
                <a:latin typeface="Calibri"/>
                <a:cs typeface="Calibri"/>
              </a:rPr>
              <a:t>response times, and  </a:t>
            </a:r>
            <a:r>
              <a:rPr sz="2200" spc="-15" dirty="0">
                <a:latin typeface="Calibri"/>
                <a:cs typeface="Calibri"/>
              </a:rPr>
              <a:t>expand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5" dirty="0">
                <a:latin typeface="Calibri"/>
                <a:cs typeface="Calibri"/>
              </a:rPr>
              <a:t>improve </a:t>
            </a:r>
            <a:r>
              <a:rPr sz="2200" spc="-10" dirty="0">
                <a:latin typeface="Calibri"/>
                <a:cs typeface="Calibri"/>
              </a:rPr>
              <a:t>wildfire </a:t>
            </a:r>
            <a:r>
              <a:rPr sz="2200" spc="-15" dirty="0">
                <a:latin typeface="Calibri"/>
                <a:cs typeface="Calibri"/>
              </a:rPr>
              <a:t>fire  prevention </a:t>
            </a:r>
            <a:r>
              <a:rPr sz="2200" spc="-20" dirty="0">
                <a:latin typeface="Calibri"/>
                <a:cs typeface="Calibri"/>
              </a:rPr>
              <a:t>efforts to </a:t>
            </a:r>
            <a:r>
              <a:rPr sz="2200" spc="-25" dirty="0">
                <a:latin typeface="Calibri"/>
                <a:cs typeface="Calibri"/>
              </a:rPr>
              <a:t>keep </a:t>
            </a:r>
            <a:r>
              <a:rPr sz="2200" spc="-10" dirty="0">
                <a:latin typeface="Calibri"/>
                <a:cs typeface="Calibri"/>
              </a:rPr>
              <a:t>our  community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safe.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596" y="188974"/>
                  </a:moveTo>
                  <a:lnTo>
                    <a:pt x="3371596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596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5354" cy="8255"/>
            </a:xfrm>
            <a:custGeom>
              <a:avLst/>
              <a:gdLst/>
              <a:ahLst/>
              <a:cxnLst/>
              <a:rect l="l" t="t" r="r" b="b"/>
              <a:pathLst>
                <a:path w="3475354" h="8254">
                  <a:moveTo>
                    <a:pt x="0" y="7936"/>
                  </a:moveTo>
                  <a:lnTo>
                    <a:pt x="3474974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39268"/>
              <a:ext cx="1510284" cy="13197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787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5049"/>
              <a:ext cx="7310755" cy="9525"/>
            </a:xfrm>
            <a:custGeom>
              <a:avLst/>
              <a:gdLst/>
              <a:ahLst/>
              <a:cxnLst/>
              <a:rect l="l" t="t" r="r" b="b"/>
              <a:pathLst>
                <a:path w="7310755" h="9525">
                  <a:moveTo>
                    <a:pt x="0" y="951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9005" rIns="0" bIns="0" rtlCol="0">
            <a:spAutoFit/>
          </a:bodyPr>
          <a:lstStyle/>
          <a:p>
            <a:pPr marL="2193290" marR="5080" indent="-99060">
              <a:lnSpc>
                <a:spcPct val="100000"/>
              </a:lnSpc>
              <a:spcBef>
                <a:spcPts val="105"/>
              </a:spcBef>
            </a:pPr>
            <a:r>
              <a:rPr sz="2900" spc="-5" dirty="0"/>
              <a:t>Measure </a:t>
            </a:r>
            <a:r>
              <a:rPr lang="en-US" sz="2900" spc="-5" dirty="0"/>
              <a:t>X</a:t>
            </a:r>
            <a:r>
              <a:rPr sz="2900" dirty="0"/>
              <a:t> and</a:t>
            </a:r>
            <a:r>
              <a:rPr sz="2900" spc="-114" dirty="0"/>
              <a:t> </a:t>
            </a:r>
            <a:r>
              <a:rPr sz="2900" spc="-5" dirty="0"/>
              <a:t>Wildland  </a:t>
            </a:r>
            <a:r>
              <a:rPr sz="2900" spc="-10" dirty="0"/>
              <a:t>Fire </a:t>
            </a:r>
            <a:r>
              <a:rPr sz="2900" spc="-15" dirty="0"/>
              <a:t>Disaster</a:t>
            </a:r>
            <a:r>
              <a:rPr sz="2900" spc="-30" dirty="0"/>
              <a:t> </a:t>
            </a:r>
            <a:r>
              <a:rPr sz="2900" spc="-10" dirty="0"/>
              <a:t>Responses</a:t>
            </a:r>
            <a:endParaRPr sz="2900" dirty="0"/>
          </a:p>
        </p:txBody>
      </p:sp>
      <p:sp>
        <p:nvSpPr>
          <p:cNvPr id="9" name="object 9"/>
          <p:cNvSpPr/>
          <p:nvPr/>
        </p:nvSpPr>
        <p:spPr>
          <a:xfrm>
            <a:off x="303275" y="4418076"/>
            <a:ext cx="3048762" cy="21099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2776" y="1712976"/>
            <a:ext cx="3378835" cy="2644140"/>
            <a:chOff x="112776" y="1712976"/>
            <a:chExt cx="3378835" cy="2644140"/>
          </a:xfrm>
        </p:grpSpPr>
        <p:sp>
          <p:nvSpPr>
            <p:cNvPr id="11" name="object 11"/>
            <p:cNvSpPr/>
            <p:nvPr/>
          </p:nvSpPr>
          <p:spPr>
            <a:xfrm>
              <a:off x="112776" y="1712976"/>
              <a:ext cx="3378708" cy="26441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4800" y="1905000"/>
              <a:ext cx="3008376" cy="22738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660775" y="1842642"/>
            <a:ext cx="4942840" cy="48981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8610">
              <a:lnSpc>
                <a:spcPct val="100000"/>
              </a:lnSpc>
              <a:spcBef>
                <a:spcPts val="95"/>
              </a:spcBef>
              <a:tabLst>
                <a:tab pos="3898900" algn="l"/>
              </a:tabLst>
            </a:pPr>
            <a:r>
              <a:rPr sz="2500" spc="-15" dirty="0">
                <a:latin typeface="Calibri"/>
                <a:cs typeface="Calibri"/>
              </a:rPr>
              <a:t>By </a:t>
            </a:r>
            <a:r>
              <a:rPr sz="2500" spc="-10" dirty="0">
                <a:latin typeface="Calibri"/>
                <a:cs typeface="Calibri"/>
              </a:rPr>
              <a:t>addressing needed upgrades</a:t>
            </a:r>
            <a:r>
              <a:rPr lang="en-US" sz="2500" spc="-10" dirty="0">
                <a:latin typeface="Calibri"/>
                <a:cs typeface="Calibri"/>
              </a:rPr>
              <a:t> to or replacing</a:t>
            </a:r>
            <a:r>
              <a:rPr sz="2500" spc="-15" dirty="0">
                <a:latin typeface="Calibri"/>
                <a:cs typeface="Calibri"/>
              </a:rPr>
              <a:t> fire stations, </a:t>
            </a:r>
            <a:r>
              <a:rPr lang="en-US" sz="2500" spc="-10" dirty="0">
                <a:latin typeface="Calibri"/>
                <a:cs typeface="Calibri"/>
              </a:rPr>
              <a:t>Measure X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helps local  </a:t>
            </a:r>
            <a:r>
              <a:rPr sz="2500" spc="-20" dirty="0">
                <a:latin typeface="Calibri"/>
                <a:cs typeface="Calibri"/>
              </a:rPr>
              <a:t>firefighters </a:t>
            </a:r>
            <a:r>
              <a:rPr sz="2500" spc="-15" dirty="0">
                <a:latin typeface="Calibri"/>
                <a:cs typeface="Calibri"/>
              </a:rPr>
              <a:t>effectively </a:t>
            </a:r>
            <a:r>
              <a:rPr sz="2500" spc="-10" dirty="0">
                <a:latin typeface="Calibri"/>
                <a:cs typeface="Calibri"/>
              </a:rPr>
              <a:t>address ever</a:t>
            </a:r>
            <a:r>
              <a:rPr lang="en-US" sz="2500" spc="-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-  increasing </a:t>
            </a:r>
            <a:r>
              <a:rPr sz="2500" spc="-15" dirty="0">
                <a:latin typeface="Calibri"/>
                <a:cs typeface="Calibri"/>
              </a:rPr>
              <a:t>fire </a:t>
            </a:r>
            <a:r>
              <a:rPr sz="2500" spc="-10" dirty="0">
                <a:latin typeface="Calibri"/>
                <a:cs typeface="Calibri"/>
              </a:rPr>
              <a:t>danger </a:t>
            </a:r>
            <a:r>
              <a:rPr sz="2500" spc="-5" dirty="0">
                <a:latin typeface="Calibri"/>
                <a:cs typeface="Calibri"/>
              </a:rPr>
              <a:t>in </a:t>
            </a:r>
            <a:r>
              <a:rPr sz="2500" spc="-10" dirty="0">
                <a:latin typeface="Calibri"/>
                <a:cs typeface="Calibri"/>
              </a:rPr>
              <a:t>our  </a:t>
            </a:r>
            <a:r>
              <a:rPr sz="2500" spc="-15" dirty="0">
                <a:latin typeface="Calibri"/>
                <a:cs typeface="Calibri"/>
              </a:rPr>
              <a:t>unincorporated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communities</a:t>
            </a:r>
            <a:r>
              <a:rPr lang="en-US"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by </a:t>
            </a:r>
            <a:r>
              <a:rPr lang="en-US" sz="2500" spc="-15" dirty="0">
                <a:latin typeface="Calibri"/>
                <a:cs typeface="Calibri"/>
              </a:rPr>
              <a:t>assisting</a:t>
            </a:r>
            <a:r>
              <a:rPr sz="2500" spc="-5" dirty="0">
                <a:latin typeface="Calibri"/>
                <a:cs typeface="Calibri"/>
              </a:rPr>
              <a:t> them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to:</a:t>
            </a:r>
            <a:endParaRPr sz="2500" dirty="0">
              <a:latin typeface="Calibri"/>
              <a:cs typeface="Calibri"/>
            </a:endParaRPr>
          </a:p>
          <a:p>
            <a:pPr marL="756285" indent="-287020" algn="just">
              <a:lnSpc>
                <a:spcPct val="100000"/>
              </a:lnSpc>
              <a:spcBef>
                <a:spcPts val="585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15" dirty="0">
                <a:latin typeface="Calibri"/>
                <a:cs typeface="Calibri"/>
              </a:rPr>
              <a:t>Better </a:t>
            </a:r>
            <a:r>
              <a:rPr sz="2400" spc="-5" dirty="0">
                <a:latin typeface="Calibri"/>
                <a:cs typeface="Calibri"/>
              </a:rPr>
              <a:t>monitor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start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fires</a:t>
            </a:r>
            <a:endParaRPr sz="2400" dirty="0">
              <a:latin typeface="Calibri"/>
              <a:cs typeface="Calibri"/>
            </a:endParaRPr>
          </a:p>
          <a:p>
            <a:pPr marL="756285" marR="245745" indent="-287020" algn="just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15" dirty="0">
                <a:latin typeface="Calibri"/>
                <a:cs typeface="Calibri"/>
              </a:rPr>
              <a:t>Better control </a:t>
            </a:r>
            <a:r>
              <a:rPr sz="2400" spc="-5" dirty="0">
                <a:latin typeface="Calibri"/>
                <a:cs typeface="Calibri"/>
              </a:rPr>
              <a:t>weeds, </a:t>
            </a:r>
            <a:r>
              <a:rPr sz="2400" spc="-10" dirty="0">
                <a:latin typeface="Calibri"/>
                <a:cs typeface="Calibri"/>
              </a:rPr>
              <a:t>tall grass, 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brush </a:t>
            </a:r>
            <a:r>
              <a:rPr sz="2400" spc="-10" dirty="0">
                <a:latin typeface="Calibri"/>
                <a:cs typeface="Calibri"/>
              </a:rPr>
              <a:t>across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20" dirty="0">
                <a:latin typeface="Calibri"/>
                <a:cs typeface="Calibri"/>
              </a:rPr>
              <a:t>dozens </a:t>
            </a:r>
            <a:r>
              <a:rPr sz="2400" spc="-5" dirty="0">
                <a:latin typeface="Calibri"/>
                <a:cs typeface="Calibri"/>
              </a:rPr>
              <a:t>of  </a:t>
            </a:r>
            <a:r>
              <a:rPr sz="2400" spc="-15" dirty="0">
                <a:latin typeface="Calibri"/>
                <a:cs typeface="Calibri"/>
              </a:rPr>
              <a:t>canyons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thousands of </a:t>
            </a:r>
            <a:r>
              <a:rPr sz="2400" spc="-10" dirty="0">
                <a:latin typeface="Calibri"/>
                <a:cs typeface="Calibri"/>
              </a:rPr>
              <a:t>acres  </a:t>
            </a:r>
            <a:r>
              <a:rPr sz="2400" spc="-5" dirty="0">
                <a:latin typeface="Calibri"/>
                <a:cs typeface="Calibri"/>
              </a:rPr>
              <a:t>of our </a:t>
            </a:r>
            <a:r>
              <a:rPr sz="2400" spc="-10" dirty="0">
                <a:latin typeface="Calibri"/>
                <a:cs typeface="Calibri"/>
              </a:rPr>
              <a:t>local </a:t>
            </a:r>
            <a:r>
              <a:rPr sz="2400" spc="-5" dirty="0">
                <a:latin typeface="Calibri"/>
                <a:cs typeface="Calibri"/>
              </a:rPr>
              <a:t>open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space.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5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6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451352" y="6666458"/>
            <a:ext cx="21818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Dedicated to Superior</a:t>
            </a:r>
            <a:r>
              <a:rPr sz="1400" b="1" i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Service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850" y="188974"/>
                  </a:moveTo>
                  <a:lnTo>
                    <a:pt x="3371850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850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4720" cy="8255"/>
            </a:xfrm>
            <a:custGeom>
              <a:avLst/>
              <a:gdLst/>
              <a:ahLst/>
              <a:cxnLst/>
              <a:rect l="l" t="t" r="r" b="b"/>
              <a:pathLst>
                <a:path w="3474720" h="8254">
                  <a:moveTo>
                    <a:pt x="0" y="8241"/>
                  </a:moveTo>
                  <a:lnTo>
                    <a:pt x="3474719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40791"/>
              <a:ext cx="1510284" cy="13182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825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6573"/>
              <a:ext cx="7310755" cy="8255"/>
            </a:xfrm>
            <a:custGeom>
              <a:avLst/>
              <a:gdLst/>
              <a:ahLst/>
              <a:cxnLst/>
              <a:rect l="l" t="t" r="r" b="b"/>
              <a:pathLst>
                <a:path w="7310755" h="8255">
                  <a:moveTo>
                    <a:pt x="0" y="824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87221" y="126619"/>
            <a:ext cx="6369557" cy="1163908"/>
          </a:xfrm>
          <a:prstGeom prst="rect">
            <a:avLst/>
          </a:prstGeom>
        </p:spPr>
        <p:txBody>
          <a:bodyPr vert="horz" wrap="square" lIns="0" tIns="238252" rIns="0" bIns="0" rtlCol="0">
            <a:spAutoFit/>
          </a:bodyPr>
          <a:lstStyle/>
          <a:p>
            <a:pPr marL="1967864" marR="5080" indent="-16954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Measure </a:t>
            </a:r>
            <a:r>
              <a:rPr lang="en-US" spc="-10" dirty="0"/>
              <a:t>X</a:t>
            </a:r>
            <a:r>
              <a:rPr dirty="0"/>
              <a:t> </a:t>
            </a:r>
            <a:r>
              <a:rPr spc="-5" dirty="0"/>
              <a:t>and</a:t>
            </a:r>
            <a:r>
              <a:rPr spc="-65" dirty="0"/>
              <a:t> </a:t>
            </a:r>
            <a:r>
              <a:rPr spc="-10" dirty="0"/>
              <a:t>Emergency  </a:t>
            </a:r>
            <a:r>
              <a:rPr spc="-5" dirty="0"/>
              <a:t>Medical </a:t>
            </a:r>
            <a:r>
              <a:rPr spc="-15" dirty="0"/>
              <a:t>Response</a:t>
            </a:r>
            <a:r>
              <a:rPr spc="-40" dirty="0"/>
              <a:t> </a:t>
            </a:r>
            <a:r>
              <a:rPr spc="-5" dirty="0"/>
              <a:t>Times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54939" y="2754248"/>
            <a:ext cx="548068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Nearly </a:t>
            </a:r>
            <a:r>
              <a:rPr sz="2800" dirty="0">
                <a:latin typeface="Calibri"/>
                <a:cs typeface="Calibri"/>
              </a:rPr>
              <a:t>80%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our local </a:t>
            </a:r>
            <a:r>
              <a:rPr sz="2800" spc="-5" dirty="0">
                <a:latin typeface="Calibri"/>
                <a:cs typeface="Calibri"/>
              </a:rPr>
              <a:t>911 </a:t>
            </a:r>
            <a:r>
              <a:rPr sz="2800" spc="-10" dirty="0">
                <a:latin typeface="Calibri"/>
                <a:cs typeface="Calibri"/>
              </a:rPr>
              <a:t>calls </a:t>
            </a:r>
            <a:r>
              <a:rPr sz="2800" spc="-20" dirty="0">
                <a:latin typeface="Calibri"/>
                <a:cs typeface="Calibri"/>
              </a:rPr>
              <a:t>are 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medical </a:t>
            </a:r>
            <a:r>
              <a:rPr sz="2800" spc="-15" dirty="0">
                <a:latin typeface="Calibri"/>
                <a:cs typeface="Calibri"/>
              </a:rPr>
              <a:t>emergencies </a:t>
            </a:r>
            <a:r>
              <a:rPr sz="2800" spc="-30" dirty="0">
                <a:latin typeface="Calibri"/>
                <a:cs typeface="Calibri"/>
              </a:rPr>
              <a:t>like </a:t>
            </a:r>
            <a:r>
              <a:rPr sz="2800" spc="-10" dirty="0">
                <a:latin typeface="Calibri"/>
                <a:cs typeface="Calibri"/>
              </a:rPr>
              <a:t>heart  </a:t>
            </a:r>
            <a:r>
              <a:rPr sz="2800" spc="-20" dirty="0">
                <a:latin typeface="Calibri"/>
                <a:cs typeface="Calibri"/>
              </a:rPr>
              <a:t>attacks, </a:t>
            </a:r>
            <a:r>
              <a:rPr sz="2800" spc="-25" dirty="0">
                <a:latin typeface="Calibri"/>
                <a:cs typeface="Calibri"/>
              </a:rPr>
              <a:t>strokes,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car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accidents</a:t>
            </a:r>
            <a:r>
              <a:rPr sz="2500" spc="-10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599176" y="1636775"/>
            <a:ext cx="3507104" cy="3272154"/>
            <a:chOff x="5599176" y="1636775"/>
            <a:chExt cx="3507104" cy="3272154"/>
          </a:xfrm>
        </p:grpSpPr>
        <p:sp>
          <p:nvSpPr>
            <p:cNvPr id="11" name="object 11"/>
            <p:cNvSpPr/>
            <p:nvPr/>
          </p:nvSpPr>
          <p:spPr>
            <a:xfrm>
              <a:off x="5599176" y="1636775"/>
              <a:ext cx="3506723" cy="32720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91200" y="1828800"/>
              <a:ext cx="3136392" cy="290169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7969" y="5193283"/>
            <a:ext cx="8204200" cy="1368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5700" marR="5080" indent="-1143635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latin typeface="Calibri"/>
                <a:cs typeface="Calibri"/>
              </a:rPr>
              <a:t>Measure </a:t>
            </a:r>
            <a:r>
              <a:rPr lang="en-US" sz="2800" b="1" spc="-5" dirty="0">
                <a:latin typeface="Calibri"/>
                <a:cs typeface="Calibri"/>
              </a:rPr>
              <a:t>X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lang="en-US" sz="2800" b="1" spc="-5" dirty="0">
                <a:latin typeface="Calibri"/>
                <a:cs typeface="Calibri"/>
              </a:rPr>
              <a:t>repairs</a:t>
            </a:r>
            <a:r>
              <a:rPr lang="en-US" sz="2800" b="1" spc="-5">
                <a:latin typeface="Calibri"/>
                <a:cs typeface="Calibri"/>
              </a:rPr>
              <a:t>/replaces </a:t>
            </a:r>
            <a:r>
              <a:rPr sz="2800" b="1" spc="-15">
                <a:latin typeface="Calibri"/>
                <a:cs typeface="Calibri"/>
              </a:rPr>
              <a:t>fire </a:t>
            </a:r>
            <a:r>
              <a:rPr sz="2800" b="1" spc="-15" dirty="0">
                <a:latin typeface="Calibri"/>
                <a:cs typeface="Calibri"/>
              </a:rPr>
              <a:t>stations </a:t>
            </a:r>
            <a:r>
              <a:rPr sz="2800" b="1" spc="-5" dirty="0">
                <a:latin typeface="Calibri"/>
                <a:cs typeface="Calibri"/>
              </a:rPr>
              <a:t>so </a:t>
            </a:r>
            <a:r>
              <a:rPr sz="2800" b="1" spc="-10" dirty="0">
                <a:latin typeface="Calibri"/>
                <a:cs typeface="Calibri"/>
              </a:rPr>
              <a:t>that </a:t>
            </a:r>
            <a:r>
              <a:rPr sz="2800" b="1" spc="-15" dirty="0">
                <a:latin typeface="Calibri"/>
                <a:cs typeface="Calibri"/>
              </a:rPr>
              <a:t>we </a:t>
            </a:r>
            <a:r>
              <a:rPr sz="2800" b="1" spc="-10" dirty="0">
                <a:latin typeface="Calibri"/>
                <a:cs typeface="Calibri"/>
              </a:rPr>
              <a:t>can </a:t>
            </a:r>
            <a:r>
              <a:rPr sz="2800" b="1" spc="-15" dirty="0">
                <a:latin typeface="Calibri"/>
                <a:cs typeface="Calibri"/>
              </a:rPr>
              <a:t>reduce  </a:t>
            </a:r>
            <a:r>
              <a:rPr sz="2800" b="1" spc="-5" dirty="0">
                <a:latin typeface="Calibri"/>
                <a:cs typeface="Calibri"/>
              </a:rPr>
              <a:t>911 </a:t>
            </a:r>
            <a:r>
              <a:rPr sz="2800" b="1" spc="-15" dirty="0">
                <a:latin typeface="Calibri"/>
                <a:cs typeface="Calibri"/>
              </a:rPr>
              <a:t>emergency </a:t>
            </a:r>
            <a:r>
              <a:rPr sz="2800" b="1" spc="-10" dirty="0">
                <a:latin typeface="Calibri"/>
                <a:cs typeface="Calibri"/>
              </a:rPr>
              <a:t>medical response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times.</a:t>
            </a:r>
            <a:endParaRPr sz="2800" dirty="0">
              <a:latin typeface="Calibri"/>
              <a:cs typeface="Calibri"/>
            </a:endParaRPr>
          </a:p>
          <a:p>
            <a:pPr marR="378460" algn="r">
              <a:lnSpc>
                <a:spcPct val="100000"/>
              </a:lnSpc>
              <a:spcBef>
                <a:spcPts val="1745"/>
              </a:spcBef>
            </a:pPr>
            <a:r>
              <a:rPr sz="1800" dirty="0">
                <a:latin typeface="Calibri"/>
                <a:cs typeface="Calibri"/>
              </a:rPr>
              <a:t>7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451352" y="6666458"/>
            <a:ext cx="21818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Dedicated to Superior</a:t>
            </a:r>
            <a:r>
              <a:rPr sz="1400" b="1" i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Service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850" y="188974"/>
                  </a:moveTo>
                  <a:lnTo>
                    <a:pt x="3371850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850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4720" cy="8255"/>
            </a:xfrm>
            <a:custGeom>
              <a:avLst/>
              <a:gdLst/>
              <a:ahLst/>
              <a:cxnLst/>
              <a:rect l="l" t="t" r="r" b="b"/>
              <a:pathLst>
                <a:path w="3474720" h="8254">
                  <a:moveTo>
                    <a:pt x="0" y="8241"/>
                  </a:moveTo>
                  <a:lnTo>
                    <a:pt x="3474719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40791"/>
              <a:ext cx="1510284" cy="13182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825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6573"/>
              <a:ext cx="7310755" cy="8255"/>
            </a:xfrm>
            <a:custGeom>
              <a:avLst/>
              <a:gdLst/>
              <a:ahLst/>
              <a:cxnLst/>
              <a:rect l="l" t="t" r="r" b="b"/>
              <a:pathLst>
                <a:path w="7310755" h="8255">
                  <a:moveTo>
                    <a:pt x="0" y="824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46092" y="635760"/>
            <a:ext cx="608266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Is </a:t>
            </a:r>
            <a:r>
              <a:rPr sz="3300" spc="-10" dirty="0"/>
              <a:t>Measure </a:t>
            </a:r>
            <a:r>
              <a:rPr lang="en-US" sz="3300" spc="-10" dirty="0"/>
              <a:t>X</a:t>
            </a:r>
            <a:r>
              <a:rPr sz="3300" dirty="0"/>
              <a:t> </a:t>
            </a:r>
            <a:r>
              <a:rPr sz="3300" spc="-5" dirty="0"/>
              <a:t>Fiscally</a:t>
            </a:r>
            <a:r>
              <a:rPr sz="3300" spc="-35" dirty="0"/>
              <a:t> </a:t>
            </a:r>
            <a:r>
              <a:rPr sz="3300" spc="-10" dirty="0"/>
              <a:t>Accountable?</a:t>
            </a:r>
            <a:endParaRPr sz="3300" dirty="0"/>
          </a:p>
        </p:txBody>
      </p:sp>
      <p:sp>
        <p:nvSpPr>
          <p:cNvPr id="10" name="object 10"/>
          <p:cNvSpPr txBox="1"/>
          <p:nvPr/>
        </p:nvSpPr>
        <p:spPr>
          <a:xfrm>
            <a:off x="8360409" y="6324853"/>
            <a:ext cx="1924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z="1800" dirty="0">
                <a:latin typeface="Calibri"/>
                <a:cs typeface="Calibri"/>
              </a:rPr>
              <a:t>8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340" y="1915794"/>
            <a:ext cx="8302625" cy="31925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35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  <a:tab pos="1176655" algn="l"/>
                <a:tab pos="2716530" algn="l"/>
                <a:tab pos="3202940" algn="l"/>
                <a:tab pos="4197985" algn="l"/>
                <a:tab pos="6487160" algn="l"/>
              </a:tabLst>
            </a:pPr>
            <a:r>
              <a:rPr sz="2800" spc="-5" dirty="0">
                <a:latin typeface="Calibri"/>
                <a:cs typeface="Calibri"/>
              </a:rPr>
              <a:t>Mea</a:t>
            </a:r>
            <a:r>
              <a:rPr sz="2800" dirty="0">
                <a:latin typeface="Calibri"/>
                <a:cs typeface="Calibri"/>
              </a:rPr>
              <a:t>s</a:t>
            </a:r>
            <a:r>
              <a:rPr sz="2800" spc="-10" dirty="0">
                <a:latin typeface="Calibri"/>
                <a:cs typeface="Calibri"/>
              </a:rPr>
              <a:t>u</a:t>
            </a:r>
            <a:r>
              <a:rPr sz="2800" spc="-5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lang="en-US" sz="2800" spc="-5" dirty="0">
                <a:latin typeface="Calibri"/>
                <a:cs typeface="Calibri"/>
              </a:rPr>
              <a:t> X </a:t>
            </a:r>
            <a:r>
              <a:rPr sz="2800" dirty="0">
                <a:latin typeface="Calibri"/>
                <a:cs typeface="Calibri"/>
              </a:rPr>
              <a:t>f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-35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al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25" dirty="0">
                <a:latin typeface="Calibri"/>
                <a:cs typeface="Calibri"/>
              </a:rPr>
              <a:t>c</a:t>
            </a:r>
            <a:r>
              <a:rPr sz="2800" spc="-10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u</a:t>
            </a:r>
            <a:r>
              <a:rPr sz="2800" spc="-35" dirty="0">
                <a:latin typeface="Calibri"/>
                <a:cs typeface="Calibri"/>
              </a:rPr>
              <a:t>n</a:t>
            </a:r>
            <a:r>
              <a:rPr sz="2800" spc="-45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abil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5" dirty="0">
                <a:latin typeface="Calibri"/>
                <a:cs typeface="Calibri"/>
              </a:rPr>
              <a:t>ty</a:t>
            </a:r>
            <a:r>
              <a:rPr lang="en-US" sz="2800" spc="-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</a:t>
            </a:r>
            <a:r>
              <a:rPr sz="2800" spc="-10" dirty="0">
                <a:latin typeface="Calibri"/>
                <a:cs typeface="Calibri"/>
              </a:rPr>
              <a:t>o</a:t>
            </a:r>
            <a:r>
              <a:rPr sz="2800" spc="5" dirty="0">
                <a:latin typeface="Calibri"/>
                <a:cs typeface="Calibri"/>
              </a:rPr>
              <a:t>m</a:t>
            </a:r>
            <a:r>
              <a:rPr sz="2800" spc="-10" dirty="0">
                <a:latin typeface="Calibri"/>
                <a:cs typeface="Calibri"/>
              </a:rPr>
              <a:t>po</a:t>
            </a:r>
            <a:r>
              <a:rPr sz="2800" spc="5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ts  </a:t>
            </a:r>
            <a:r>
              <a:rPr sz="2800" spc="-10" dirty="0">
                <a:latin typeface="Calibri"/>
                <a:cs typeface="Calibri"/>
              </a:rPr>
              <a:t>include:</a:t>
            </a:r>
            <a:endParaRPr sz="28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5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10" dirty="0">
                <a:latin typeface="Calibri"/>
                <a:cs typeface="Calibri"/>
              </a:rPr>
              <a:t>Citizens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Oversight</a:t>
            </a:r>
            <a:endParaRPr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5" dirty="0">
                <a:latin typeface="Calibri"/>
                <a:cs typeface="Calibri"/>
              </a:rPr>
              <a:t>Independent</a:t>
            </a:r>
            <a:r>
              <a:rPr sz="2400" dirty="0">
                <a:latin typeface="Calibri"/>
                <a:cs typeface="Calibri"/>
              </a:rPr>
              <a:t> Audits</a:t>
            </a:r>
          </a:p>
          <a:p>
            <a:pPr marL="756285" lvl="1" indent="-28702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10" dirty="0">
                <a:latin typeface="Calibri"/>
                <a:cs typeface="Calibri"/>
              </a:rPr>
              <a:t>Provides that </a:t>
            </a:r>
            <a:r>
              <a:rPr sz="2400" dirty="0">
                <a:latin typeface="Calibri"/>
                <a:cs typeface="Calibri"/>
              </a:rPr>
              <a:t>no </a:t>
            </a:r>
            <a:r>
              <a:rPr sz="2400" spc="-5" dirty="0">
                <a:latin typeface="Calibri"/>
                <a:cs typeface="Calibri"/>
              </a:rPr>
              <a:t>money </a:t>
            </a:r>
            <a:r>
              <a:rPr sz="2400" spc="-10" dirty="0">
                <a:latin typeface="Calibri"/>
                <a:cs typeface="Calibri"/>
              </a:rPr>
              <a:t>can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spc="-10" dirty="0">
                <a:latin typeface="Calibri"/>
                <a:cs typeface="Calibri"/>
              </a:rPr>
              <a:t>spent </a:t>
            </a:r>
            <a:r>
              <a:rPr sz="2400" spc="-5" dirty="0">
                <a:latin typeface="Calibri"/>
                <a:cs typeface="Calibri"/>
              </a:rPr>
              <a:t>on salaries, </a:t>
            </a:r>
            <a:r>
              <a:rPr sz="2400" spc="-10" dirty="0">
                <a:latin typeface="Calibri"/>
                <a:cs typeface="Calibri"/>
              </a:rPr>
              <a:t>benefits,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endParaRPr sz="2400" dirty="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lang="en-US" sz="2400" spc="-5" dirty="0">
                <a:latin typeface="Calibri"/>
                <a:cs typeface="Calibri"/>
              </a:rPr>
              <a:t>P</a:t>
            </a:r>
            <a:r>
              <a:rPr sz="2400" spc="-5" dirty="0">
                <a:latin typeface="Calibri"/>
                <a:cs typeface="Calibri"/>
              </a:rPr>
              <a:t>ensions</a:t>
            </a:r>
            <a:r>
              <a:rPr lang="en-US" sz="2400" spc="-5" dirty="0">
                <a:latin typeface="Calibri"/>
                <a:cs typeface="Calibri"/>
              </a:rPr>
              <a:t> of Fire Department employees</a:t>
            </a:r>
            <a:r>
              <a:rPr sz="2400" spc="-5" dirty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marR="7620" indent="-342900">
              <a:lnSpc>
                <a:spcPct val="100000"/>
              </a:lnSpc>
              <a:spcBef>
                <a:spcPts val="13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70" dirty="0">
                <a:latin typeface="Calibri"/>
                <a:cs typeface="Calibri"/>
              </a:rPr>
              <a:t>law, </a:t>
            </a:r>
            <a:r>
              <a:rPr sz="2800" spc="-5" dirty="0">
                <a:latin typeface="Calibri"/>
                <a:cs typeface="Calibri"/>
              </a:rPr>
              <a:t>all funds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15" dirty="0">
                <a:latin typeface="Calibri"/>
                <a:cs typeface="Calibri"/>
              </a:rPr>
              <a:t>required to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spent locally </a:t>
            </a:r>
            <a:r>
              <a:rPr sz="2800" dirty="0">
                <a:latin typeface="Calibri"/>
                <a:cs typeface="Calibri"/>
              </a:rPr>
              <a:t>and  </a:t>
            </a:r>
            <a:r>
              <a:rPr sz="2800" spc="-10" dirty="0">
                <a:latin typeface="Calibri"/>
                <a:cs typeface="Calibri"/>
              </a:rPr>
              <a:t>none can be </a:t>
            </a:r>
            <a:r>
              <a:rPr sz="2800" spc="-30" dirty="0">
                <a:latin typeface="Calibri"/>
                <a:cs typeface="Calibri"/>
              </a:rPr>
              <a:t>taken </a:t>
            </a:r>
            <a:r>
              <a:rPr sz="2800" spc="-15" dirty="0">
                <a:latin typeface="Calibri"/>
                <a:cs typeface="Calibri"/>
              </a:rPr>
              <a:t>by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Sacramento.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2964" y="0"/>
            <a:ext cx="9334500" cy="6869430"/>
            <a:chOff x="-92964" y="0"/>
            <a:chExt cx="9334500" cy="6869430"/>
          </a:xfrm>
        </p:grpSpPr>
        <p:sp>
          <p:nvSpPr>
            <p:cNvPr id="3" name="object 3"/>
            <p:cNvSpPr/>
            <p:nvPr/>
          </p:nvSpPr>
          <p:spPr>
            <a:xfrm>
              <a:off x="0" y="6669022"/>
              <a:ext cx="3371850" cy="189230"/>
            </a:xfrm>
            <a:custGeom>
              <a:avLst/>
              <a:gdLst/>
              <a:ahLst/>
              <a:cxnLst/>
              <a:rect l="l" t="t" r="r" b="b"/>
              <a:pathLst>
                <a:path w="3371850" h="189229">
                  <a:moveTo>
                    <a:pt x="3371596" y="188974"/>
                  </a:moveTo>
                  <a:lnTo>
                    <a:pt x="3371596" y="0"/>
                  </a:lnTo>
                  <a:lnTo>
                    <a:pt x="0" y="0"/>
                  </a:lnTo>
                  <a:lnTo>
                    <a:pt x="0" y="188974"/>
                  </a:lnTo>
                  <a:lnTo>
                    <a:pt x="3371596" y="1889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0041" y="6755129"/>
              <a:ext cx="3475354" cy="8255"/>
            </a:xfrm>
            <a:custGeom>
              <a:avLst/>
              <a:gdLst/>
              <a:ahLst/>
              <a:cxnLst/>
              <a:rect l="l" t="t" r="r" b="b"/>
              <a:pathLst>
                <a:path w="3475354" h="8254">
                  <a:moveTo>
                    <a:pt x="0" y="7936"/>
                  </a:moveTo>
                  <a:lnTo>
                    <a:pt x="3474974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" y="239268"/>
              <a:ext cx="1510284" cy="13197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5" y="84582"/>
              <a:ext cx="9144000" cy="8255"/>
            </a:xfrm>
            <a:custGeom>
              <a:avLst/>
              <a:gdLst/>
              <a:ahLst/>
              <a:cxnLst/>
              <a:rect l="l" t="t" r="r" b="b"/>
              <a:pathLst>
                <a:path w="9144000" h="8255">
                  <a:moveTo>
                    <a:pt x="0" y="7874"/>
                  </a:moveTo>
                  <a:lnTo>
                    <a:pt x="9144000" y="0"/>
                  </a:lnTo>
                </a:path>
              </a:pathLst>
            </a:custGeom>
            <a:ln w="19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33371" y="1495049"/>
              <a:ext cx="7310755" cy="9525"/>
            </a:xfrm>
            <a:custGeom>
              <a:avLst/>
              <a:gdLst/>
              <a:ahLst/>
              <a:cxnLst/>
              <a:rect l="l" t="t" r="r" b="b"/>
              <a:pathLst>
                <a:path w="7310755" h="9525">
                  <a:moveTo>
                    <a:pt x="0" y="9519"/>
                  </a:moveTo>
                  <a:lnTo>
                    <a:pt x="7310627" y="0"/>
                  </a:lnTo>
                </a:path>
              </a:pathLst>
            </a:custGeom>
            <a:ln w="640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15589" y="461899"/>
            <a:ext cx="49637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Calibri"/>
                <a:cs typeface="Calibri"/>
              </a:rPr>
              <a:t>When is the</a:t>
            </a:r>
            <a:r>
              <a:rPr sz="4400" b="0" spc="-7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election?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60409" y="6324853"/>
            <a:ext cx="1924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z="1800" dirty="0">
                <a:latin typeface="Calibri"/>
                <a:cs typeface="Calibri"/>
              </a:rPr>
              <a:t>9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pc="-5" dirty="0"/>
              <a:t>Dedicated to Superior</a:t>
            </a:r>
            <a:r>
              <a:rPr spc="-95" dirty="0"/>
              <a:t> </a:t>
            </a:r>
            <a:r>
              <a:rPr spc="-5" dirty="0"/>
              <a:t>Service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9740" y="2058819"/>
            <a:ext cx="8030845" cy="2432717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800" spc="-10">
                <a:latin typeface="Calibri"/>
                <a:cs typeface="Calibri"/>
              </a:rPr>
              <a:t>November 3</a:t>
            </a:r>
            <a:r>
              <a:rPr sz="2800" spc="-5">
                <a:latin typeface="Calibri"/>
                <a:cs typeface="Calibri"/>
              </a:rPr>
              <a:t>,</a:t>
            </a:r>
            <a:r>
              <a:rPr sz="2800" spc="4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2020</a:t>
            </a:r>
            <a:endParaRPr sz="2800" dirty="0">
              <a:latin typeface="Calibri"/>
              <a:cs typeface="Calibri"/>
            </a:endParaRPr>
          </a:p>
          <a:p>
            <a:pPr marL="355600" marR="544195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latin typeface="Calibri"/>
                <a:cs typeface="Calibri"/>
              </a:rPr>
              <a:t>For </a:t>
            </a:r>
            <a:r>
              <a:rPr sz="2800" spc="-10" dirty="0">
                <a:latin typeface="Calibri"/>
                <a:cs typeface="Calibri"/>
              </a:rPr>
              <a:t>more </a:t>
            </a:r>
            <a:r>
              <a:rPr sz="2800" spc="-15" dirty="0">
                <a:latin typeface="Calibri"/>
                <a:cs typeface="Calibri"/>
              </a:rPr>
              <a:t>information, </a:t>
            </a:r>
            <a:r>
              <a:rPr sz="2800" spc="-5" dirty="0">
                <a:latin typeface="Calibri"/>
                <a:cs typeface="Calibri"/>
              </a:rPr>
              <a:t>please visit our </a:t>
            </a:r>
            <a:r>
              <a:rPr sz="2800" spc="-15" dirty="0">
                <a:latin typeface="Calibri"/>
                <a:cs typeface="Calibri"/>
              </a:rPr>
              <a:t>website </a:t>
            </a:r>
            <a:r>
              <a:rPr sz="2800" spc="-10" dirty="0">
                <a:latin typeface="Calibri"/>
                <a:cs typeface="Calibri"/>
              </a:rPr>
              <a:t>at: </a:t>
            </a:r>
            <a:r>
              <a:rPr sz="2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2800" u="heavy" spc="-20" dirty="0">
                <a:solidFill>
                  <a:srgbClr val="0000FF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www.acgov.org/fire/Measure</a:t>
            </a:r>
            <a:r>
              <a:rPr lang="en-US" sz="2800" u="heavy" spc="-20" dirty="0">
                <a:solidFill>
                  <a:srgbClr val="0000FF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X</a:t>
            </a:r>
            <a:endParaRPr lang="en-US" sz="2800" u="heavy" spc="-20" dirty="0">
              <a:solidFill>
                <a:srgbClr val="0000FF"/>
              </a:solidFill>
              <a:highlight>
                <a:srgbClr val="FFFF00"/>
              </a:highlight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  <a:p>
            <a:pPr marL="355600" marR="544195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If </a:t>
            </a:r>
            <a:r>
              <a:rPr sz="2800" spc="-20" dirty="0">
                <a:latin typeface="Calibri"/>
                <a:cs typeface="Calibri"/>
              </a:rPr>
              <a:t>you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5" dirty="0">
                <a:latin typeface="Calibri"/>
                <a:cs typeface="Calibri"/>
              </a:rPr>
              <a:t>specific </a:t>
            </a:r>
            <a:r>
              <a:rPr sz="2800" spc="-10" dirty="0">
                <a:latin typeface="Calibri"/>
                <a:cs typeface="Calibri"/>
              </a:rPr>
              <a:t>questions, </a:t>
            </a:r>
            <a:r>
              <a:rPr sz="2800" spc="-5" dirty="0">
                <a:latin typeface="Calibri"/>
                <a:cs typeface="Calibri"/>
              </a:rPr>
              <a:t>please </a:t>
            </a:r>
            <a:r>
              <a:rPr sz="2800" spc="-15" dirty="0">
                <a:latin typeface="Calibri"/>
                <a:cs typeface="Calibri"/>
              </a:rPr>
              <a:t>contact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Fire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District’s </a:t>
            </a:r>
            <a:r>
              <a:rPr sz="2800" spc="-10" dirty="0">
                <a:latin typeface="Calibri"/>
                <a:cs typeface="Calibri"/>
              </a:rPr>
              <a:t>office at: </a:t>
            </a:r>
            <a:r>
              <a:rPr sz="2800" spc="-5" dirty="0">
                <a:latin typeface="Calibri"/>
                <a:cs typeface="Calibri"/>
              </a:rPr>
              <a:t>(510)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632-3473.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704</Words>
  <Application>Microsoft Office PowerPoint</Application>
  <PresentationFormat>On-screen Show (4:3)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ALAMEDA COUNTY FIRE DEPARTMENT Information About Measure X</vt:lpstr>
      <vt:lpstr>About the Alameda  County Fire Department</vt:lpstr>
      <vt:lpstr>Measure X Planning</vt:lpstr>
      <vt:lpstr>Ballot Measure</vt:lpstr>
      <vt:lpstr>Why was Measure X  placed on the ballot?</vt:lpstr>
      <vt:lpstr>Measure X and Wildland  Fire Disaster Responses</vt:lpstr>
      <vt:lpstr>Measure X and Emergency  Medical Response Times</vt:lpstr>
      <vt:lpstr>Is Measure X Fiscally Accountable?</vt:lpstr>
      <vt:lpstr>When is the election?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Pendleton</dc:creator>
  <cp:lastModifiedBy>De Jong, Irene V., ACFD</cp:lastModifiedBy>
  <cp:revision>4</cp:revision>
  <dcterms:created xsi:type="dcterms:W3CDTF">2020-09-11T15:19:08Z</dcterms:created>
  <dcterms:modified xsi:type="dcterms:W3CDTF">2020-09-17T20:51:52Z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2020-01-15T00:00:00Z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2020-09-11T00:00:00Z</vt:filetime>
  </property>
</Properties>
</file>